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94" r:id="rId3"/>
    <p:sldId id="295" r:id="rId4"/>
    <p:sldId id="296" r:id="rId5"/>
    <p:sldId id="276" r:id="rId6"/>
    <p:sldId id="272" r:id="rId7"/>
    <p:sldId id="273" r:id="rId8"/>
    <p:sldId id="259" r:id="rId9"/>
    <p:sldId id="260" r:id="rId10"/>
    <p:sldId id="280" r:id="rId11"/>
    <p:sldId id="298" r:id="rId12"/>
    <p:sldId id="299" r:id="rId13"/>
    <p:sldId id="261" r:id="rId14"/>
    <p:sldId id="275" r:id="rId15"/>
    <p:sldId id="300" r:id="rId16"/>
    <p:sldId id="281" r:id="rId17"/>
    <p:sldId id="282" r:id="rId18"/>
    <p:sldId id="283" r:id="rId19"/>
    <p:sldId id="284" r:id="rId20"/>
    <p:sldId id="285" r:id="rId21"/>
    <p:sldId id="286" r:id="rId22"/>
    <p:sldId id="302" r:id="rId23"/>
    <p:sldId id="287" r:id="rId24"/>
    <p:sldId id="291" r:id="rId25"/>
    <p:sldId id="288" r:id="rId26"/>
    <p:sldId id="292" r:id="rId27"/>
    <p:sldId id="293"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660"/>
  </p:normalViewPr>
  <p:slideViewPr>
    <p:cSldViewPr>
      <p:cViewPr varScale="1">
        <p:scale>
          <a:sx n="69" d="100"/>
          <a:sy n="69" d="100"/>
        </p:scale>
        <p:origin x="12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32C19-A139-45AD-BE73-77CF8075569F}" type="datetimeFigureOut">
              <a:rPr lang="en-US" smtClean="0"/>
              <a:t>9/8/2022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A8645-D652-49EB-BDB5-C23C75AB598B}" type="slidenum">
              <a:rPr lang="en-US" smtClean="0"/>
              <a:t>‹#›</a:t>
            </a:fld>
            <a:endParaRPr lang="en-US"/>
          </a:p>
        </p:txBody>
      </p:sp>
    </p:spTree>
    <p:extLst>
      <p:ext uri="{BB962C8B-B14F-4D97-AF65-F5344CB8AC3E}">
        <p14:creationId xmlns:p14="http://schemas.microsoft.com/office/powerpoint/2010/main" val="385602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90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2F52DB43-7DBF-4C15-811B-2C6BB1F8EA2E}" type="slidenum">
              <a:rPr lang="en-US" altLang="en-US" sz="120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90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2F52DB43-7DBF-4C15-811B-2C6BB1F8EA2E}" type="slidenum">
              <a:rPr lang="en-US" altLang="en-US" sz="1200"/>
              <a:pPr/>
              <a:t>18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90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2F52DB43-7DBF-4C15-811B-2C6BB1F8EA2E}" type="slidenum">
              <a:rPr lang="en-US" altLang="en-US" sz="1200"/>
              <a:pPr/>
              <a:t>19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90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2F52DB43-7DBF-4C15-811B-2C6BB1F8EA2E}" type="slidenum">
              <a:rPr lang="en-US" altLang="en-US" sz="1200"/>
              <a:pPr/>
              <a:t>20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90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2F52DB43-7DBF-4C15-811B-2C6BB1F8EA2E}" type="slidenum">
              <a:rPr lang="en-US" altLang="en-US" sz="1200"/>
              <a:pPr/>
              <a:t>21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C00B4-E937-4EB9-B333-DB61D62A79EB}"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303198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C00B4-E937-4EB9-B333-DB61D62A79EB}"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333838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C00B4-E937-4EB9-B333-DB61D62A79EB}"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412684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C00B4-E937-4EB9-B333-DB61D62A79EB}"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60139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C00B4-E937-4EB9-B333-DB61D62A79EB}"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40555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C00B4-E937-4EB9-B333-DB61D62A79EB}"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409840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C00B4-E937-4EB9-B333-DB61D62A79EB}"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340904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C00B4-E937-4EB9-B333-DB61D62A79EB}"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355542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C00B4-E937-4EB9-B333-DB61D62A79EB}"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187679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C00B4-E937-4EB9-B333-DB61D62A79EB}"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278730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C00B4-E937-4EB9-B333-DB61D62A79EB}"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D20C-E17D-45F7-9385-696B6E264C5B}" type="slidenum">
              <a:rPr lang="en-US" smtClean="0"/>
              <a:t>‹#›</a:t>
            </a:fld>
            <a:endParaRPr lang="en-US"/>
          </a:p>
        </p:txBody>
      </p:sp>
    </p:spTree>
    <p:extLst>
      <p:ext uri="{BB962C8B-B14F-4D97-AF65-F5344CB8AC3E}">
        <p14:creationId xmlns:p14="http://schemas.microsoft.com/office/powerpoint/2010/main" val="343326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C00B4-E937-4EB9-B333-DB61D62A79EB}" type="datetimeFigureOut">
              <a:rPr lang="en-US" smtClean="0"/>
              <a:t>9/8/2022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D20C-E17D-45F7-9385-696B6E264C5B}" type="slidenum">
              <a:rPr lang="en-US" smtClean="0"/>
              <a:t>‹#›</a:t>
            </a:fld>
            <a:endParaRPr lang="en-US"/>
          </a:p>
        </p:txBody>
      </p:sp>
    </p:spTree>
    <p:extLst>
      <p:ext uri="{BB962C8B-B14F-4D97-AF65-F5344CB8AC3E}">
        <p14:creationId xmlns:p14="http://schemas.microsoft.com/office/powerpoint/2010/main" val="26902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ustomXml" Target="../ink/ink12.xml"/><Relationship Id="rId4" Type="http://schemas.openxmlformats.org/officeDocument/2006/relationships/image" Target="../media/image120.emf"/></Relationships>
</file>

<file path=ppt/slides/_rels/slide1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ustomXml" Target="../ink/ink14.xml"/><Relationship Id="rId4" Type="http://schemas.openxmlformats.org/officeDocument/2006/relationships/image" Target="../media/image120.emf"/></Relationships>
</file>

<file path=ppt/slides/_rels/slide12.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ustomXml" Target="../ink/ink16.xml"/><Relationship Id="rId4" Type="http://schemas.openxmlformats.org/officeDocument/2006/relationships/image" Target="../media/image120.emf"/></Relationships>
</file>

<file path=ppt/slides/_rels/slide13.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ustomXml" Target="../ink/ink18.xml"/><Relationship Id="rId4" Type="http://schemas.openxmlformats.org/officeDocument/2006/relationships/image" Target="../media/image120.emf"/></Relationships>
</file>

<file path=ppt/slides/_rels/slide14.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ustomXml" Target="../ink/ink20.xml"/><Relationship Id="rId4" Type="http://schemas.openxmlformats.org/officeDocument/2006/relationships/image" Target="../media/image120.emf"/></Relationships>
</file>

<file path=ppt/slides/_rels/slide15.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ustomXml" Target="../ink/ink22.xml"/><Relationship Id="rId4" Type="http://schemas.openxmlformats.org/officeDocument/2006/relationships/image" Target="../media/image120.emf"/></Relationships>
</file>

<file path=ppt/slides/_rels/slide16.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ustomXml" Target="../ink/ink24.xml"/><Relationship Id="rId4" Type="http://schemas.openxmlformats.org/officeDocument/2006/relationships/image" Target="../media/image120.em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120.emf"/></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ustomXml" Target="../ink/ink26.xml"/><Relationship Id="rId4" Type="http://schemas.openxmlformats.org/officeDocument/2006/relationships/image" Target="../media/image120.emf"/></Relationships>
</file>

<file path=ppt/slides/_rels/slide23.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ustomXml" Target="../ink/ink28.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ustomXml" Target="../ink/ink30.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ustomXml" Target="../ink/ink32.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ustomXml" Target="../ink/ink34.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customXml" Target="../ink/ink3.xml"/><Relationship Id="rId7"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customXml" Target="../ink/ink4.xml"/><Relationship Id="rId4" Type="http://schemas.openxmlformats.org/officeDocument/2006/relationships/image" Target="../media/image120.emf"/><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image" Target="../media/image120.emf"/></Relationships>
</file>

<file path=ppt/slides/_rels/slide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ustomXml" Target="../ink/ink8.xml"/><Relationship Id="rId4" Type="http://schemas.openxmlformats.org/officeDocument/2006/relationships/image" Target="../media/image12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ustomXml" Target="../ink/ink10.xml"/><Relationship Id="rId4" Type="http://schemas.openxmlformats.org/officeDocument/2006/relationships/image" Target="../media/image1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1200px-Phu_Dong_Thien_Vuong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79432"/>
            <a:ext cx="6629400" cy="830997"/>
          </a:xfrm>
          <a:prstGeom prst="rect">
            <a:avLst/>
          </a:prstGeom>
          <a:noFill/>
        </p:spPr>
        <p:txBody>
          <a:bodyPr wrap="square" rtlCol="0">
            <a:spAutoFit/>
          </a:bodyPr>
          <a:lstStyle/>
          <a:p>
            <a:pPr algn="ctr"/>
            <a:r>
              <a:rPr lang="vi-VN" sz="2400" b="1" dirty="0">
                <a:solidFill>
                  <a:srgbClr val="C00000"/>
                </a:solidFill>
                <a:latin typeface="+mj-lt"/>
              </a:rPr>
              <a:t>BÀI 1</a:t>
            </a:r>
            <a:r>
              <a:rPr lang="en-US" sz="2400" dirty="0">
                <a:solidFill>
                  <a:srgbClr val="C00000"/>
                </a:solidFill>
                <a:latin typeface="+mj-lt"/>
              </a:rPr>
              <a:t>: </a:t>
            </a:r>
            <a:r>
              <a:rPr lang="vi-VN" sz="2400" b="1" dirty="0">
                <a:solidFill>
                  <a:srgbClr val="C00000"/>
                </a:solidFill>
                <a:latin typeface="+mj-lt"/>
              </a:rPr>
              <a:t>LẮNG NGHE LỊCH SỬ NƯỚC MÌNH </a:t>
            </a:r>
            <a:endParaRPr lang="en-US" sz="2400" dirty="0">
              <a:solidFill>
                <a:srgbClr val="C00000"/>
              </a:solidFill>
              <a:latin typeface="+mj-lt"/>
            </a:endParaRPr>
          </a:p>
          <a:p>
            <a:pPr algn="ctr"/>
            <a:endParaRPr lang="en-US" sz="2400" dirty="0">
              <a:solidFill>
                <a:srgbClr val="C00000"/>
              </a:solidFill>
              <a:latin typeface="+mj-lt"/>
            </a:endParaRPr>
          </a:p>
        </p:txBody>
      </p:sp>
      <p:sp>
        <p:nvSpPr>
          <p:cNvPr id="6" name="TextBox 5"/>
          <p:cNvSpPr txBox="1"/>
          <p:nvPr/>
        </p:nvSpPr>
        <p:spPr>
          <a:xfrm>
            <a:off x="4909216" y="520424"/>
            <a:ext cx="4267200" cy="923330"/>
          </a:xfrm>
          <a:prstGeom prst="rect">
            <a:avLst/>
          </a:prstGeom>
          <a:noFill/>
        </p:spPr>
        <p:txBody>
          <a:bodyPr wrap="square" rtlCol="0">
            <a:spAutoFit/>
          </a:bodyPr>
          <a:lstStyle/>
          <a:p>
            <a:pPr algn="ct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ta </a:t>
            </a:r>
            <a:r>
              <a:rPr lang="en-US" b="1" dirty="0" err="1">
                <a:latin typeface="Times New Roman" pitchFamily="18" charset="0"/>
                <a:cs typeface="Times New Roman" pitchFamily="18" charset="0"/>
              </a:rPr>
              <a:t>phải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biết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sư</a:t>
            </a:r>
            <a:r>
              <a:rPr lang="en-US" b="1" dirty="0">
                <a:latin typeface="Times New Roman" pitchFamily="18" charset="0"/>
                <a:cs typeface="Times New Roman" pitchFamily="18" charset="0"/>
              </a:rPr>
              <a:t>̉ ta</a:t>
            </a:r>
          </a:p>
          <a:p>
            <a:pPr algn="ctr"/>
            <a:r>
              <a:rPr lang="en-US" b="1" dirty="0">
                <a:latin typeface="Times New Roman" pitchFamily="18" charset="0"/>
                <a:cs typeface="Times New Roman" pitchFamily="18" charset="0"/>
              </a:rPr>
              <a:t>Cho </a:t>
            </a:r>
            <a:r>
              <a:rPr lang="en-US" b="1" dirty="0" err="1">
                <a:latin typeface="Times New Roman" pitchFamily="18" charset="0"/>
                <a:cs typeface="Times New Roman" pitchFamily="18" charset="0"/>
              </a:rPr>
              <a:t>tường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gốc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nước</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nhà</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Việt</a:t>
            </a:r>
            <a:r>
              <a:rPr lang="en-US" b="1" dirty="0">
                <a:latin typeface="Times New Roman" pitchFamily="18" charset="0"/>
                <a:cs typeface="Times New Roman" pitchFamily="18" charset="0"/>
              </a:rPr>
              <a:t> Nam”</a:t>
            </a:r>
          </a:p>
          <a:p>
            <a:pPr algn="ctr"/>
            <a:r>
              <a:rPr lang="en-US" b="1" dirty="0">
                <a:latin typeface="Times New Roman" pitchFamily="18" charset="0"/>
                <a:cs typeface="Times New Roman" pitchFamily="18" charset="0"/>
              </a:rPr>
              <a:t>                          - Chủ </a:t>
            </a:r>
            <a:r>
              <a:rPr lang="en-US" b="1" dirty="0" err="1">
                <a:latin typeface="Times New Roman" pitchFamily="18" charset="0"/>
                <a:cs typeface="Times New Roman" pitchFamily="18" charset="0"/>
              </a:rPr>
              <a:t>tịch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Hô</a:t>
            </a:r>
            <a:r>
              <a:rPr lang="en-US" b="1" dirty="0">
                <a:latin typeface="Times New Roman" pitchFamily="18" charset="0"/>
                <a:cs typeface="Times New Roman" pitchFamily="18" charset="0"/>
              </a:rPr>
              <a:t>̀ Chí Minh -</a:t>
            </a:r>
          </a:p>
        </p:txBody>
      </p:sp>
      <p:pic>
        <p:nvPicPr>
          <p:cNvPr id="9" name="Picture 8" descr="C:\Users\Admin\Desktop\THÁNH GIÓNG.jpg"/>
          <p:cNvPicPr/>
          <p:nvPr/>
        </p:nvPicPr>
        <p:blipFill>
          <a:blip r:embed="rId3">
            <a:extLst>
              <a:ext uri="{28A0092B-C50C-407E-A947-70E740481C1C}">
                <a14:useLocalDpi xmlns:a14="http://schemas.microsoft.com/office/drawing/2010/main" val="0"/>
              </a:ext>
            </a:extLst>
          </a:blip>
          <a:srcRect/>
          <a:stretch>
            <a:fillRect/>
          </a:stretch>
        </p:blipFill>
        <p:spPr bwMode="auto">
          <a:xfrm>
            <a:off x="-76200" y="3429000"/>
            <a:ext cx="2209800" cy="3419272"/>
          </a:xfrm>
          <a:prstGeom prst="rect">
            <a:avLst/>
          </a:prstGeom>
          <a:noFill/>
          <a:ln>
            <a:noFill/>
          </a:ln>
        </p:spPr>
      </p:pic>
      <p:pic>
        <p:nvPicPr>
          <p:cNvPr id="10" name="Picture 9" descr="C:\Users\Admin\Desktop\su-tich-ho-guom.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429000"/>
            <a:ext cx="2400300" cy="3429000"/>
          </a:xfrm>
          <a:prstGeom prst="rect">
            <a:avLst/>
          </a:prstGeom>
          <a:noFill/>
          <a:ln>
            <a:noFill/>
          </a:ln>
        </p:spPr>
      </p:pic>
      <p:pic>
        <p:nvPicPr>
          <p:cNvPr id="11" name="Picture 10" descr="C:\Users\Admin\Desktop\HỘI THỔI CƠM THI.png"/>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2247900" cy="3429000"/>
          </a:xfrm>
          <a:prstGeom prst="rect">
            <a:avLst/>
          </a:prstGeom>
          <a:noFill/>
          <a:ln>
            <a:noFill/>
          </a:ln>
        </p:spPr>
      </p:pic>
      <p:pic>
        <p:nvPicPr>
          <p:cNvPr id="12" name="Picture 11" descr="C:\Users\Admin\Desktop\BÁNH CHƯNG BÁNH GIẦ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3429000"/>
            <a:ext cx="2362200" cy="3429000"/>
          </a:xfrm>
          <a:prstGeom prst="rect">
            <a:avLst/>
          </a:prstGeom>
          <a:noFill/>
          <a:ln>
            <a:noFill/>
          </a:ln>
        </p:spPr>
      </p:pic>
    </p:spTree>
    <p:extLst>
      <p:ext uri="{BB962C8B-B14F-4D97-AF65-F5344CB8AC3E}">
        <p14:creationId xmlns:p14="http://schemas.microsoft.com/office/powerpoint/2010/main" val="162228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0799"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914400" y="255230"/>
            <a:ext cx="70104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GIÓNG</a:t>
            </a:r>
            <a:endParaRPr lang="en-US" sz="3200" dirty="0">
              <a:solidFill>
                <a:srgbClr val="FF0000"/>
              </a:solidFill>
              <a:latin typeface="Times New Roman" pitchFamily="18" charset="0"/>
              <a:cs typeface="Times New Roman" pitchFamily="18" charset="0"/>
            </a:endParaRPr>
          </a:p>
        </p:txBody>
      </p:sp>
      <p:pic>
        <p:nvPicPr>
          <p:cNvPr id="22" name="Picture 21" descr="C:\Users\Admin\Desktop\THÁNH GIÓNG.jpg"/>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590800"/>
            <a:ext cx="3505200" cy="3541586"/>
          </a:xfrm>
          <a:prstGeom prst="rect">
            <a:avLst/>
          </a:prstGeom>
          <a:noFill/>
          <a:ln>
            <a:noFill/>
          </a:ln>
        </p:spPr>
      </p:pic>
      <p:sp>
        <p:nvSpPr>
          <p:cNvPr id="9" name="TextBox 8"/>
          <p:cNvSpPr txBox="1"/>
          <p:nvPr/>
        </p:nvSpPr>
        <p:spPr>
          <a:xfrm>
            <a:off x="456976" y="2439067"/>
            <a:ext cx="5257800" cy="3693319"/>
          </a:xfrm>
          <a:prstGeom prst="rect">
            <a:avLst/>
          </a:prstGeom>
          <a:noFill/>
        </p:spPr>
        <p:txBody>
          <a:bodyPr wrap="square" rtlCol="0">
            <a:spAutoFit/>
          </a:bodyPr>
          <a:lstStyle/>
          <a:p>
            <a:r>
              <a:rPr lang="en-US" sz="2600" b="1" dirty="0">
                <a:solidFill>
                  <a:srgbClr val="002060"/>
                </a:solidFill>
                <a:latin typeface="Times New Roman" pitchFamily="18" charset="0"/>
                <a:cs typeface="Times New Roman" pitchFamily="18" charset="0"/>
              </a:rPr>
              <a:t>4</a:t>
            </a:r>
            <a:r>
              <a:rPr lang="en-US" sz="2600" b="1" dirty="0" smtClean="0">
                <a:solidFill>
                  <a:srgbClr val="002060"/>
                </a:solidFill>
                <a:latin typeface="Times New Roman" pitchFamily="18" charset="0"/>
                <a:cs typeface="Times New Roman" pitchFamily="18" charset="0"/>
              </a:rPr>
              <a:t>. </a:t>
            </a:r>
            <a:r>
              <a:rPr lang="en-US" sz="2600" b="1" dirty="0" err="1" smtClean="0">
                <a:solidFill>
                  <a:srgbClr val="002060"/>
                </a:solidFill>
                <a:latin typeface="Times New Roman" pitchFamily="18" charset="0"/>
                <a:cs typeface="Times New Roman" pitchFamily="18" charset="0"/>
              </a:rPr>
              <a:t>Bố</a:t>
            </a:r>
            <a:r>
              <a:rPr lang="en-US" sz="2600" b="1" dirty="0" smtClean="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cục</a:t>
            </a:r>
            <a:r>
              <a:rPr lang="en-US" sz="2600" b="1" dirty="0" smtClean="0">
                <a:solidFill>
                  <a:srgbClr val="002060"/>
                </a:solidFill>
                <a:latin typeface="Times New Roman" pitchFamily="18" charset="0"/>
                <a:cs typeface="Times New Roman" pitchFamily="18" charset="0"/>
              </a:rPr>
              <a:t>: </a:t>
            </a:r>
            <a:r>
              <a:rPr lang="en-US" sz="2600" dirty="0" err="1">
                <a:latin typeface="Times New Roman" pitchFamily="18" charset="0"/>
                <a:cs typeface="Times New Roman" pitchFamily="18" charset="0"/>
              </a:rPr>
              <a:t>G</a:t>
            </a:r>
            <a:r>
              <a:rPr lang="en-US" sz="2600" dirty="0" err="1" smtClean="0">
                <a:latin typeface="Times New Roman" pitchFamily="18" charset="0"/>
                <a:cs typeface="Times New Roman" pitchFamily="18" charset="0"/>
              </a:rPr>
              <a:t>ồm</a:t>
            </a:r>
            <a:r>
              <a:rPr lang="en-US" sz="2600" b="1"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4 </a:t>
            </a:r>
            <a:r>
              <a:rPr lang="en-US" sz="2600" dirty="0" err="1" smtClean="0">
                <a:latin typeface="Times New Roman" pitchFamily="18" charset="0"/>
                <a:cs typeface="Times New Roman" pitchFamily="18" charset="0"/>
              </a:rPr>
              <a:t>phần</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 P1</a:t>
            </a:r>
            <a:r>
              <a:rPr lang="en-US" sz="2600" dirty="0">
                <a:latin typeface="Times New Roman" pitchFamily="18" charset="0"/>
                <a:cs typeface="Times New Roman" pitchFamily="18" charset="0"/>
              </a:rPr>
              <a:t>: </a:t>
            </a:r>
            <a:r>
              <a:rPr lang="vi-VN" sz="2600" dirty="0" err="1">
                <a:latin typeface="Times New Roman" pitchFamily="18" charset="0"/>
                <a:cs typeface="Times New Roman" pitchFamily="18" charset="0"/>
              </a:rPr>
              <a:t>T</a:t>
            </a:r>
            <a:r>
              <a:rPr lang="en-US" sz="2600" dirty="0">
                <a:latin typeface="Times New Roman" pitchFamily="18" charset="0"/>
                <a:cs typeface="Times New Roman" pitchFamily="18" charset="0"/>
              </a:rPr>
              <a:t>ừ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nằm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đấy</a:t>
            </a:r>
            <a:r>
              <a:rPr lang="en-US" sz="2600" i="1" dirty="0">
                <a:latin typeface="Times New Roman" pitchFamily="18" charset="0"/>
                <a:cs typeface="Times New Roman" pitchFamily="18" charset="0"/>
              </a:rPr>
              <a:t> </a:t>
            </a:r>
            <a:endParaRPr lang="en-US"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=&gt;</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Gióng</a:t>
            </a:r>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 P2</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Tiếp</a:t>
            </a:r>
            <a:r>
              <a:rPr lang="en-US" sz="26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cứu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nước</a:t>
            </a:r>
            <a:endParaRPr lang="en-US"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=&gt;</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trưởng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Gióng</a:t>
            </a:r>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 P3</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Tiếp</a:t>
            </a:r>
            <a:r>
              <a:rPr lang="en-US" sz="26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trời</a:t>
            </a:r>
            <a:endParaRPr lang="en-US"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=&gt;</a:t>
            </a:r>
            <a:r>
              <a:rPr lang="en-US" sz="2600" dirty="0" err="1">
                <a:latin typeface="Times New Roman" pitchFamily="18" charset="0"/>
                <a:cs typeface="Times New Roman" pitchFamily="18" charset="0"/>
              </a:rPr>
              <a:t>Gióng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đánh</a:t>
            </a:r>
            <a:r>
              <a:rPr lang="en-US" sz="2600" dirty="0">
                <a:latin typeface="Times New Roman" pitchFamily="18" charset="0"/>
                <a:cs typeface="Times New Roman" pitchFamily="18" charset="0"/>
              </a:rPr>
              <a:t> tan </a:t>
            </a:r>
            <a:r>
              <a:rPr lang="en-US" sz="2600" dirty="0" err="1">
                <a:latin typeface="Times New Roman" pitchFamily="18" charset="0"/>
                <a:cs typeface="Times New Roman" pitchFamily="18" charset="0"/>
              </a:rPr>
              <a:t>giặc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bay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P4</a:t>
            </a:r>
            <a:r>
              <a:rPr lang="vi-VN"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Còn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lại</a:t>
            </a:r>
            <a:endParaRPr lang="en-US" sz="2600" dirty="0">
              <a:latin typeface="Times New Roman" pitchFamily="18" charset="0"/>
              <a:cs typeface="Times New Roman" pitchFamily="18" charset="0"/>
            </a:endParaRPr>
          </a:p>
          <a:p>
            <a:r>
              <a:rPr lang="vi-VN" sz="2600" dirty="0">
                <a:latin typeface="Times New Roman" pitchFamily="18" charset="0"/>
                <a:cs typeface="Times New Roman" pitchFamily="18" charset="0"/>
              </a:rPr>
              <a:t>=&gt;</a:t>
            </a:r>
            <a:r>
              <a:rPr lang="en-US" sz="2600" dirty="0" err="1">
                <a:latin typeface="Times New Roman" pitchFamily="18" charset="0"/>
                <a:cs typeface="Times New Roman" pitchFamily="18" charset="0"/>
              </a:rPr>
              <a:t>Những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còn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Gióng</a:t>
            </a:r>
            <a:r>
              <a:rPr lang="en-US" sz="2600" dirty="0">
                <a:latin typeface="Times New Roman" pitchFamily="18" charset="0"/>
                <a:cs typeface="Times New Roman" pitchFamily="18" charset="0"/>
              </a:rPr>
              <a:t>.</a:t>
            </a:r>
          </a:p>
        </p:txBody>
      </p:sp>
      <p:sp>
        <p:nvSpPr>
          <p:cNvPr id="6" name="Rectangle 5"/>
          <p:cNvSpPr/>
          <p:nvPr/>
        </p:nvSpPr>
        <p:spPr>
          <a:xfrm>
            <a:off x="422340" y="1010625"/>
            <a:ext cx="3387660" cy="51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Times New Roman" panose="02020603050405020304" pitchFamily="18" charset="0"/>
                <a:cs typeface="Times New Roman" panose="02020603050405020304" pitchFamily="18" charset="0"/>
              </a:rPr>
              <a:t>I. ĐỌC -TÌM HIỂU CHUNG</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22340" y="1694620"/>
            <a:ext cx="5749860" cy="6230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B.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Tìm</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hiểu</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chung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truyện</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Thánh</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Gióng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endParaRPr lang="en-US" sz="24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4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685800" y="255230"/>
            <a:ext cx="78486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685800" y="2684380"/>
            <a:ext cx="7620000" cy="2308324"/>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1. </a:t>
            </a:r>
            <a:r>
              <a:rPr lang="en-US" sz="2400" b="1" dirty="0" err="1" smtClean="0">
                <a:solidFill>
                  <a:srgbClr val="002060"/>
                </a:solidFill>
                <a:latin typeface="Times New Roman" pitchFamily="18" charset="0"/>
                <a:cs typeface="Times New Roman" pitchFamily="18" charset="0"/>
              </a:rPr>
              <a:t>Xuất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xứ</a:t>
            </a:r>
            <a:r>
              <a:rPr lang="en-US" sz="2400" b="1" dirty="0" smtClean="0">
                <a:solidFill>
                  <a:srgbClr val="002060"/>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2</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Đọc</a:t>
            </a:r>
            <a:r>
              <a:rPr lang="en-US" sz="2400" b="1" dirty="0">
                <a:solidFill>
                  <a:srgbClr val="002060"/>
                </a:solidFill>
                <a:latin typeface="Times New Roman" pitchFamily="18" charset="0"/>
                <a:cs typeface="Times New Roman" pitchFamily="18" charset="0"/>
              </a:rPr>
              <a:t>.</a:t>
            </a:r>
            <a:endParaRPr lang="en-US" sz="2400" b="1" dirty="0" smtClean="0">
              <a:solidFill>
                <a:srgbClr val="002060"/>
              </a:solidFill>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3</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Thê</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loại</a:t>
            </a:r>
            <a:r>
              <a:rPr lang="en-US" sz="2400" b="1" dirty="0" smtClean="0">
                <a:solidFill>
                  <a:srgbClr val="00206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thuyết</a:t>
            </a:r>
            <a:r>
              <a:rPr lang="en-US" sz="2400" dirty="0" smtClean="0">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Phương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thức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biểu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đạt</a:t>
            </a:r>
            <a:r>
              <a:rPr lang="en-US" sz="2400" b="1" dirty="0" smtClean="0">
                <a:solidFill>
                  <a:srgbClr val="00206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4</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Bố</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cục</a:t>
            </a:r>
            <a:r>
              <a:rPr lang="en-US" sz="2400" b="1" dirty="0" smtClean="0">
                <a:solidFill>
                  <a:srgbClr val="002060"/>
                </a:solidFill>
                <a:latin typeface="Times New Roman" pitchFamily="18" charset="0"/>
                <a:cs typeface="Times New Roman" pitchFamily="18" charset="0"/>
              </a:rPr>
              <a:t>: </a:t>
            </a: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(SGK</a:t>
            </a:r>
            <a:r>
              <a:rPr lang="en-US" sz="2400" dirty="0" smtClean="0">
                <a:latin typeface="Times New Roman" pitchFamily="18" charset="0"/>
                <a:cs typeface="Times New Roman" pitchFamily="18" charset="0"/>
              </a:rPr>
              <a:t>)</a:t>
            </a:r>
          </a:p>
          <a:p>
            <a:r>
              <a:rPr lang="en-US" sz="2400" b="1" dirty="0" smtClean="0">
                <a:solidFill>
                  <a:srgbClr val="002060"/>
                </a:solidFill>
                <a:latin typeface="Times New Roman" pitchFamily="18" charset="0"/>
                <a:cs typeface="Times New Roman" pitchFamily="18" charset="0"/>
              </a:rPr>
              <a:t>5. </a:t>
            </a:r>
            <a:r>
              <a:rPr lang="en-US" sz="2400" b="1" dirty="0" err="1" smtClean="0">
                <a:solidFill>
                  <a:srgbClr val="002060"/>
                </a:solidFill>
                <a:latin typeface="Times New Roman" pitchFamily="18" charset="0"/>
                <a:cs typeface="Times New Roman" pitchFamily="18" charset="0"/>
              </a:rPr>
              <a:t>Tóm</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tắt</a:t>
            </a:r>
            <a:r>
              <a:rPr lang="en-US" sz="2400" b="1" dirty="0" smtClean="0">
                <a:solidFill>
                  <a:srgbClr val="002060"/>
                </a:solidFill>
                <a:latin typeface="Times New Roman" pitchFamily="18" charset="0"/>
                <a:cs typeface="Times New Roman" pitchFamily="18" charset="0"/>
              </a:rPr>
              <a:t>:</a:t>
            </a:r>
            <a:endParaRPr lang="en-US" sz="2400" b="1" dirty="0" smtClean="0">
              <a:solidFill>
                <a:srgbClr val="00206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22" name="Picture 21" descr="C:\Users\Admin\Desktop\THÁNH GIÓNG.jpg"/>
          <p:cNvPicPr/>
          <p:nvPr/>
        </p:nvPicPr>
        <p:blipFill>
          <a:blip r:embed="rId6">
            <a:extLst>
              <a:ext uri="{28A0092B-C50C-407E-A947-70E740481C1C}">
                <a14:useLocalDpi xmlns:a14="http://schemas.microsoft.com/office/drawing/2010/main" val="0"/>
              </a:ext>
            </a:extLst>
          </a:blip>
          <a:srcRect/>
          <a:stretch>
            <a:fillRect/>
          </a:stretch>
        </p:blipFill>
        <p:spPr bwMode="auto">
          <a:xfrm>
            <a:off x="2732824" y="4376355"/>
            <a:ext cx="4582376" cy="2329245"/>
          </a:xfrm>
          <a:prstGeom prst="rect">
            <a:avLst/>
          </a:prstGeom>
          <a:noFill/>
          <a:ln>
            <a:noFill/>
          </a:ln>
        </p:spPr>
      </p:pic>
      <p:sp>
        <p:nvSpPr>
          <p:cNvPr id="10" name="Rectangle 9"/>
          <p:cNvSpPr/>
          <p:nvPr/>
        </p:nvSpPr>
        <p:spPr>
          <a:xfrm>
            <a:off x="685800" y="972492"/>
            <a:ext cx="3581400" cy="607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Times New Roman" panose="02020603050405020304" pitchFamily="18" charset="0"/>
                <a:cs typeface="Times New Roman" panose="02020603050405020304" pitchFamily="18" charset="0"/>
              </a:rPr>
              <a:t>I</a:t>
            </a:r>
            <a:r>
              <a:rPr lang="en-US" sz="2000" b="1" dirty="0" smtClean="0">
                <a:latin typeface="Times New Roman" panose="02020603050405020304" pitchFamily="18" charset="0"/>
                <a:cs typeface="Times New Roman" panose="02020603050405020304" pitchFamily="18" charset="0"/>
              </a:rPr>
              <a:t>. ĐỌC – TÌM HIỂU CHUNG</a:t>
            </a:r>
            <a:endParaRPr lang="en-US" dirty="0"/>
          </a:p>
        </p:txBody>
      </p:sp>
      <p:sp>
        <p:nvSpPr>
          <p:cNvPr id="7" name="Rectangle 6"/>
          <p:cNvSpPr/>
          <p:nvPr/>
        </p:nvSpPr>
        <p:spPr>
          <a:xfrm>
            <a:off x="685800" y="1828800"/>
            <a:ext cx="6096000" cy="7031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B.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Tìm</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hiểu</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chung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truyện</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Thánh</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Gióng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122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0801"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685800" y="255230"/>
            <a:ext cx="78486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685800" y="2684380"/>
            <a:ext cx="7620000" cy="2308324"/>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1. </a:t>
            </a:r>
            <a:r>
              <a:rPr lang="en-US" sz="2400" b="1" dirty="0" err="1" smtClean="0">
                <a:solidFill>
                  <a:srgbClr val="002060"/>
                </a:solidFill>
                <a:latin typeface="Times New Roman" pitchFamily="18" charset="0"/>
                <a:cs typeface="Times New Roman" pitchFamily="18" charset="0"/>
              </a:rPr>
              <a:t>Xuất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xứ</a:t>
            </a:r>
            <a:r>
              <a:rPr lang="en-US" sz="2400" b="1" dirty="0" smtClean="0">
                <a:solidFill>
                  <a:srgbClr val="002060"/>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2</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Đọc</a:t>
            </a:r>
            <a:r>
              <a:rPr lang="en-US" sz="2400" b="1" dirty="0">
                <a:solidFill>
                  <a:srgbClr val="002060"/>
                </a:solidFill>
                <a:latin typeface="Times New Roman" pitchFamily="18" charset="0"/>
                <a:cs typeface="Times New Roman" pitchFamily="18" charset="0"/>
              </a:rPr>
              <a:t>.</a:t>
            </a:r>
            <a:endParaRPr lang="en-US" sz="2400" b="1" dirty="0" smtClean="0">
              <a:solidFill>
                <a:srgbClr val="002060"/>
              </a:solidFill>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3</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Thê</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loại</a:t>
            </a:r>
            <a:r>
              <a:rPr lang="en-US" sz="2400" b="1" dirty="0" smtClean="0">
                <a:solidFill>
                  <a:srgbClr val="00206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thuyết</a:t>
            </a:r>
            <a:r>
              <a:rPr lang="en-US" sz="2400" dirty="0" smtClean="0">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Phương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thức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biểu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đạt</a:t>
            </a:r>
            <a:r>
              <a:rPr lang="en-US" sz="2400" b="1" dirty="0" smtClean="0">
                <a:solidFill>
                  <a:srgbClr val="00206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4</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Bố</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cục</a:t>
            </a:r>
            <a:r>
              <a:rPr lang="en-US" sz="2400" b="1" dirty="0" smtClean="0">
                <a:solidFill>
                  <a:srgbClr val="002060"/>
                </a:solidFill>
                <a:latin typeface="Times New Roman" pitchFamily="18" charset="0"/>
                <a:cs typeface="Times New Roman" pitchFamily="18" charset="0"/>
              </a:rPr>
              <a:t>: </a:t>
            </a: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(SGK</a:t>
            </a:r>
            <a:r>
              <a:rPr lang="en-US" sz="2400" dirty="0" smtClean="0">
                <a:latin typeface="Times New Roman" pitchFamily="18" charset="0"/>
                <a:cs typeface="Times New Roman" pitchFamily="18" charset="0"/>
              </a:rPr>
              <a:t>)</a:t>
            </a:r>
          </a:p>
          <a:p>
            <a:r>
              <a:rPr lang="en-US" sz="2400" b="1" dirty="0" smtClean="0">
                <a:solidFill>
                  <a:srgbClr val="002060"/>
                </a:solidFill>
                <a:latin typeface="Times New Roman" pitchFamily="18" charset="0"/>
                <a:cs typeface="Times New Roman" pitchFamily="18" charset="0"/>
              </a:rPr>
              <a:t>5. </a:t>
            </a:r>
            <a:r>
              <a:rPr lang="en-US" sz="2400" b="1" dirty="0" err="1" smtClean="0">
                <a:solidFill>
                  <a:srgbClr val="002060"/>
                </a:solidFill>
                <a:latin typeface="Times New Roman" pitchFamily="18" charset="0"/>
                <a:cs typeface="Times New Roman" pitchFamily="18" charset="0"/>
              </a:rPr>
              <a:t>Tóm</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tắt</a:t>
            </a:r>
            <a:r>
              <a:rPr lang="en-US" sz="2400" b="1" dirty="0" smtClean="0">
                <a:solidFill>
                  <a:srgbClr val="002060"/>
                </a:solidFill>
                <a:latin typeface="Times New Roman" pitchFamily="18" charset="0"/>
                <a:cs typeface="Times New Roman" pitchFamily="18" charset="0"/>
              </a:rPr>
              <a:t>:</a:t>
            </a:r>
            <a:endParaRPr lang="en-US" sz="2400" b="1" dirty="0" smtClean="0">
              <a:solidFill>
                <a:srgbClr val="00206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22" name="Picture 21" descr="C:\Users\Admin\Desktop\THÁNH GIÓNG.jpg"/>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376355"/>
            <a:ext cx="4038600" cy="2329245"/>
          </a:xfrm>
          <a:prstGeom prst="rect">
            <a:avLst/>
          </a:prstGeom>
          <a:noFill/>
          <a:ln>
            <a:noFill/>
          </a:ln>
        </p:spPr>
      </p:pic>
      <p:sp>
        <p:nvSpPr>
          <p:cNvPr id="10" name="Rectangle 9"/>
          <p:cNvSpPr/>
          <p:nvPr/>
        </p:nvSpPr>
        <p:spPr>
          <a:xfrm>
            <a:off x="685800" y="972492"/>
            <a:ext cx="3581400" cy="607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Times New Roman" panose="02020603050405020304" pitchFamily="18" charset="0"/>
                <a:cs typeface="Times New Roman" panose="02020603050405020304" pitchFamily="18" charset="0"/>
              </a:rPr>
              <a:t>I</a:t>
            </a:r>
            <a:r>
              <a:rPr lang="en-US" sz="2000" b="1" dirty="0" smtClean="0">
                <a:latin typeface="Times New Roman" panose="02020603050405020304" pitchFamily="18" charset="0"/>
                <a:cs typeface="Times New Roman" panose="02020603050405020304" pitchFamily="18" charset="0"/>
              </a:rPr>
              <a:t>. ĐỌC – TÌM HIỂU CHUNG</a:t>
            </a:r>
            <a:endParaRPr lang="en-US" dirty="0"/>
          </a:p>
        </p:txBody>
      </p:sp>
      <p:sp>
        <p:nvSpPr>
          <p:cNvPr id="7" name="Rectangle 6"/>
          <p:cNvSpPr/>
          <p:nvPr/>
        </p:nvSpPr>
        <p:spPr>
          <a:xfrm>
            <a:off x="685800" y="1828800"/>
            <a:ext cx="6096000" cy="7031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B.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Tìm</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hiểu</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chung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truyện</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Thánh</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Gióng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Explosion 1 2"/>
          <p:cNvSpPr/>
          <p:nvPr/>
        </p:nvSpPr>
        <p:spPr>
          <a:xfrm>
            <a:off x="635000" y="4376355"/>
            <a:ext cx="3632200" cy="246072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HỌC SINH THỰC HIỆN PHIẾU HỌC TẬP SỐ 1</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358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0638" y="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6" name="TextBox 5"/>
          <p:cNvSpPr txBox="1"/>
          <p:nvPr/>
        </p:nvSpPr>
        <p:spPr>
          <a:xfrm>
            <a:off x="1219200" y="255231"/>
            <a:ext cx="6705599"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sp>
        <p:nvSpPr>
          <p:cNvPr id="2" name="TextBox 1"/>
          <p:cNvSpPr txBox="1"/>
          <p:nvPr/>
        </p:nvSpPr>
        <p:spPr>
          <a:xfrm>
            <a:off x="152400" y="762000"/>
            <a:ext cx="8763000" cy="563231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a:latin typeface="Times New Roman" pitchFamily="18" charset="0"/>
                <a:cs typeface="Times New Roman" pitchFamily="18" charset="0"/>
              </a:rPr>
              <a:t>PHIẾU HỌC TẬP</a:t>
            </a:r>
            <a:r>
              <a:rPr lang="vi-VN" sz="2400" b="1" dirty="0">
                <a:latin typeface="Times New Roman" pitchFamily="18" charset="0"/>
                <a:cs typeface="Times New Roman" pitchFamily="18" charset="0"/>
              </a:rPr>
              <a:t> SỐ 1</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b. Hai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đứa</a:t>
            </a:r>
            <a:r>
              <a:rPr lang="en-US" sz="2400" dirty="0">
                <a:latin typeface="Times New Roman" pitchFamily="18" charset="0"/>
                <a:cs typeface="Times New Roman" pitchFamily="18" charset="0"/>
              </a:rPr>
              <a:t> con</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ướm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d.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e.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f. Nghe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g.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h.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trượng</a:t>
            </a:r>
            <a:r>
              <a:rPr lang="en-US" sz="2400" dirty="0">
                <a:latin typeface="Times New Roman" pitchFamily="18" charset="0"/>
                <a:cs typeface="Times New Roman" pitchFamily="18" charset="0"/>
              </a:rPr>
              <a:t>, phi </a:t>
            </a:r>
            <a:r>
              <a:rPr lang="en-US" sz="2400" dirty="0" err="1">
                <a:latin typeface="Times New Roman" pitchFamily="18" charset="0"/>
                <a:cs typeface="Times New Roman" pitchFamily="18" charset="0"/>
              </a:rPr>
              <a:t>ngựa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tan.</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7717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0638" y="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6" name="TextBox 5"/>
          <p:cNvSpPr txBox="1"/>
          <p:nvPr/>
        </p:nvSpPr>
        <p:spPr>
          <a:xfrm>
            <a:off x="1219200" y="255231"/>
            <a:ext cx="6629399"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sp>
        <p:nvSpPr>
          <p:cNvPr id="2" name="TextBox 1"/>
          <p:cNvSpPr txBox="1"/>
          <p:nvPr/>
        </p:nvSpPr>
        <p:spPr>
          <a:xfrm>
            <a:off x="152400" y="762000"/>
            <a:ext cx="8763000"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a:latin typeface="Times New Roman" pitchFamily="18" charset="0"/>
                <a:cs typeface="Times New Roman" pitchFamily="18" charset="0"/>
              </a:rPr>
              <a:t>PHIẾU HỌC TẬP</a:t>
            </a:r>
            <a:r>
              <a:rPr lang="vi-VN" sz="2400" b="1" dirty="0">
                <a:latin typeface="Times New Roman" pitchFamily="18" charset="0"/>
                <a:cs typeface="Times New Roman" pitchFamily="18" charset="0"/>
              </a:rPr>
              <a:t> SỐ 1</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t>(</a:t>
            </a:r>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đứa</a:t>
            </a:r>
            <a:r>
              <a:rPr lang="en-US" sz="2400" dirty="0">
                <a:latin typeface="Times New Roman" pitchFamily="18" charset="0"/>
                <a:cs typeface="Times New Roman" pitchFamily="18" charset="0"/>
              </a:rPr>
              <a:t> con</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ướm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(6)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(5)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(8)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(7)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trượng</a:t>
            </a:r>
            <a:r>
              <a:rPr lang="en-US" sz="2400" dirty="0">
                <a:latin typeface="Times New Roman" pitchFamily="18" charset="0"/>
                <a:cs typeface="Times New Roman" pitchFamily="18" charset="0"/>
              </a:rPr>
              <a:t>, phi </a:t>
            </a:r>
            <a:r>
              <a:rPr lang="en-US" sz="2400" dirty="0" err="1">
                <a:latin typeface="Times New Roman" pitchFamily="18" charset="0"/>
                <a:cs typeface="Times New Roman" pitchFamily="18" charset="0"/>
              </a:rPr>
              <a:t>ngựa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tan.</a:t>
            </a:r>
          </a:p>
          <a:p>
            <a:pPr algn="just"/>
            <a:r>
              <a:rPr lang="en-US" sz="2400" dirty="0">
                <a:latin typeface="Times New Roman" pitchFamily="18" charset="0"/>
                <a:cs typeface="Times New Roman" pitchFamily="18" charset="0"/>
              </a:rPr>
              <a:t> (9)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02009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0801"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685800" y="255230"/>
            <a:ext cx="78486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685800" y="2684380"/>
            <a:ext cx="7620000" cy="830997"/>
          </a:xfrm>
          <a:prstGeom prst="rect">
            <a:avLst/>
          </a:prstGeom>
          <a:noFill/>
        </p:spPr>
        <p:txBody>
          <a:bodyPr wrap="square" rtlCol="0">
            <a:spAutoFit/>
          </a:bodyPr>
          <a:lstStyle/>
          <a:p>
            <a:endParaRPr lang="en-US" sz="2400" b="1" dirty="0" smtClean="0">
              <a:solidFill>
                <a:srgbClr val="00206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22" name="Picture 21" descr="C:\Users\Admin\Desktop\THÁNH GIÓNG.jpg"/>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124200"/>
            <a:ext cx="4038600" cy="2971800"/>
          </a:xfrm>
          <a:prstGeom prst="rect">
            <a:avLst/>
          </a:prstGeom>
          <a:noFill/>
          <a:ln>
            <a:noFill/>
          </a:ln>
        </p:spPr>
      </p:pic>
      <p:sp>
        <p:nvSpPr>
          <p:cNvPr id="10" name="Rectangle 9"/>
          <p:cNvSpPr/>
          <p:nvPr/>
        </p:nvSpPr>
        <p:spPr>
          <a:xfrm>
            <a:off x="685800" y="972492"/>
            <a:ext cx="3581400" cy="607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Times New Roman" panose="02020603050405020304" pitchFamily="18" charset="0"/>
                <a:cs typeface="Times New Roman" panose="02020603050405020304" pitchFamily="18" charset="0"/>
              </a:rPr>
              <a:t>I</a:t>
            </a:r>
            <a:r>
              <a:rPr lang="en-US" sz="2000" b="1" dirty="0" smtClean="0">
                <a:latin typeface="Times New Roman" panose="02020603050405020304" pitchFamily="18" charset="0"/>
                <a:cs typeface="Times New Roman" panose="02020603050405020304" pitchFamily="18" charset="0"/>
              </a:rPr>
              <a:t>. ĐỌC – TÌM HIỂU CHUNG</a:t>
            </a:r>
            <a:endParaRPr lang="en-US" dirty="0"/>
          </a:p>
        </p:txBody>
      </p:sp>
      <p:sp>
        <p:nvSpPr>
          <p:cNvPr id="7" name="Rectangle 6"/>
          <p:cNvSpPr/>
          <p:nvPr/>
        </p:nvSpPr>
        <p:spPr>
          <a:xfrm>
            <a:off x="685800" y="1828800"/>
            <a:ext cx="6096000" cy="7031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B.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Tìm</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hiểu</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chung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truyện</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Thánh</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Gióng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Explosion 1 2"/>
          <p:cNvSpPr/>
          <p:nvPr/>
        </p:nvSpPr>
        <p:spPr>
          <a:xfrm>
            <a:off x="152400" y="2684380"/>
            <a:ext cx="4114800" cy="402122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T</a:t>
            </a:r>
            <a:r>
              <a:rPr lang="en-US" b="1" dirty="0" err="1" smtClean="0">
                <a:latin typeface="Times New Roman" panose="02020603050405020304" pitchFamily="18" charset="0"/>
                <a:cs typeface="Times New Roman" panose="02020603050405020304" pitchFamily="18" charset="0"/>
              </a:rPr>
              <a:t>rong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truyện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vật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chính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Truyện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sử</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ngôi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kể</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Dưa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đâu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nhận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ngôi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kể</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kể</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ai</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59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0799"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1143000" y="255230"/>
            <a:ext cx="69342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pic>
        <p:nvPicPr>
          <p:cNvPr id="22" name="Picture 21" descr="C:\Users\Admin\Desktop\THÁNH GIÓNG.jpg"/>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202082"/>
            <a:ext cx="3378199" cy="3817718"/>
          </a:xfrm>
          <a:prstGeom prst="rect">
            <a:avLst/>
          </a:prstGeom>
          <a:noFill/>
          <a:ln>
            <a:noFill/>
          </a:ln>
        </p:spPr>
      </p:pic>
      <p:sp>
        <p:nvSpPr>
          <p:cNvPr id="6" name="Rectangle 5"/>
          <p:cNvSpPr/>
          <p:nvPr/>
        </p:nvSpPr>
        <p:spPr>
          <a:xfrm>
            <a:off x="457200" y="1010986"/>
            <a:ext cx="4191000" cy="397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I. ĐỌC- TÌM HIỂU CHUNG.</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57200" y="1592026"/>
            <a:ext cx="4525818" cy="426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II. ĐỌC- TÌM HIỂU VĂN BẢN.</a:t>
            </a:r>
            <a:endParaRPr lang="en-US" sz="2400" b="1" dirty="0">
              <a:latin typeface="Times New Roman" panose="02020603050405020304" pitchFamily="18" charset="0"/>
              <a:cs typeface="Times New Roman" panose="02020603050405020304" pitchFamily="18" charset="0"/>
            </a:endParaRPr>
          </a:p>
        </p:txBody>
      </p:sp>
      <p:sp>
        <p:nvSpPr>
          <p:cNvPr id="12" name="Explosion 2 11"/>
          <p:cNvSpPr/>
          <p:nvPr/>
        </p:nvSpPr>
        <p:spPr>
          <a:xfrm>
            <a:off x="152400" y="2160501"/>
            <a:ext cx="5791200" cy="454509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u="sng" dirty="0" err="1" smtClean="0">
                <a:latin typeface="Times New Roman" panose="02020603050405020304" pitchFamily="18" charset="0"/>
                <a:cs typeface="Times New Roman" panose="02020603050405020304" pitchFamily="18" charset="0"/>
              </a:rPr>
              <a:t>Câu</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hỏi</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thảo</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luận</a:t>
            </a:r>
            <a:r>
              <a:rPr lang="en-US" sz="2400" u="sng" dirty="0" smtClean="0">
                <a:latin typeface="Times New Roman" panose="02020603050405020304" pitchFamily="18" charset="0"/>
                <a:cs typeface="Times New Roman" panose="02020603050405020304" pitchFamily="18" charset="0"/>
              </a:rPr>
              <a:t>:</a:t>
            </a:r>
          </a:p>
          <a:p>
            <a:r>
              <a:rPr lang="en-US" dirty="0" err="1" smtClean="0"/>
              <a:t>Liệt</a:t>
            </a:r>
            <a:r>
              <a:rPr lang="en-US" dirty="0" smtClean="0"/>
              <a:t> </a:t>
            </a:r>
            <a:r>
              <a:rPr lang="en-US" dirty="0" err="1" smtClean="0"/>
              <a:t>kê</a:t>
            </a:r>
            <a:r>
              <a:rPr lang="en-US" dirty="0" smtClean="0"/>
              <a:t> </a:t>
            </a:r>
            <a:r>
              <a:rPr lang="en-US" dirty="0" err="1" smtClean="0"/>
              <a:t>một</a:t>
            </a:r>
            <a:r>
              <a:rPr lang="en-US" dirty="0" smtClean="0"/>
              <a:t> </a:t>
            </a:r>
            <a:r>
              <a:rPr lang="en-US" dirty="0" err="1" smtClean="0"/>
              <a:t>số</a:t>
            </a:r>
            <a:r>
              <a:rPr lang="en-US" dirty="0" smtClean="0"/>
              <a:t> chi </a:t>
            </a:r>
            <a:r>
              <a:rPr lang="en-US" dirty="0" err="1" smtClean="0"/>
              <a:t>tiết</a:t>
            </a:r>
            <a:r>
              <a:rPr lang="en-US" dirty="0" smtClean="0"/>
              <a:t> </a:t>
            </a:r>
            <a:r>
              <a:rPr lang="en-US" dirty="0" err="1" smtClean="0"/>
              <a:t>kì</a:t>
            </a:r>
            <a:r>
              <a:rPr lang="en-US" dirty="0" smtClean="0"/>
              <a:t> </a:t>
            </a:r>
            <a:r>
              <a:rPr lang="en-US" dirty="0" err="1" smtClean="0"/>
              <a:t>ảo</a:t>
            </a:r>
            <a:r>
              <a:rPr lang="en-US" dirty="0" smtClean="0"/>
              <a:t> </a:t>
            </a:r>
            <a:r>
              <a:rPr lang="en-US" dirty="0" err="1" smtClean="0"/>
              <a:t>gắn</a:t>
            </a:r>
            <a:r>
              <a:rPr lang="en-US" dirty="0" smtClean="0"/>
              <a:t> </a:t>
            </a:r>
            <a:r>
              <a:rPr lang="en-US" dirty="0" err="1" smtClean="0"/>
              <a:t>liền</a:t>
            </a:r>
            <a:r>
              <a:rPr lang="en-US" dirty="0" smtClean="0"/>
              <a:t> </a:t>
            </a:r>
            <a:r>
              <a:rPr lang="en-US" dirty="0" err="1" smtClean="0"/>
              <a:t>với</a:t>
            </a:r>
            <a:r>
              <a:rPr lang="en-US" dirty="0" smtClean="0"/>
              <a:t> </a:t>
            </a:r>
            <a:r>
              <a:rPr lang="en-US" dirty="0" err="1" smtClean="0"/>
              <a:t>các</a:t>
            </a:r>
            <a:r>
              <a:rPr lang="en-US" dirty="0" smtClean="0"/>
              <a:t> </a:t>
            </a:r>
            <a:r>
              <a:rPr lang="en-US" dirty="0" err="1" smtClean="0"/>
              <a:t>sự</a:t>
            </a:r>
            <a:r>
              <a:rPr lang="en-US" dirty="0" smtClean="0"/>
              <a:t> </a:t>
            </a:r>
            <a:r>
              <a:rPr lang="en-US" dirty="0" err="1" smtClean="0"/>
              <a:t>việc</a:t>
            </a:r>
            <a:r>
              <a:rPr lang="en-US" dirty="0" smtClean="0"/>
              <a:t> </a:t>
            </a:r>
            <a:r>
              <a:rPr lang="en-US" dirty="0" err="1" smtClean="0"/>
              <a:t>sinh</a:t>
            </a:r>
            <a:r>
              <a:rPr lang="en-US" dirty="0" smtClean="0"/>
              <a:t> </a:t>
            </a:r>
            <a:r>
              <a:rPr lang="en-US" dirty="0" err="1" smtClean="0"/>
              <a:t>ra</a:t>
            </a:r>
            <a:r>
              <a:rPr lang="en-US" dirty="0"/>
              <a:t>;</a:t>
            </a:r>
            <a:r>
              <a:rPr lang="en-US" dirty="0" smtClean="0"/>
              <a:t> </a:t>
            </a:r>
            <a:r>
              <a:rPr lang="en-US" dirty="0" err="1" smtClean="0"/>
              <a:t>lớn</a:t>
            </a:r>
            <a:r>
              <a:rPr lang="en-US" dirty="0" smtClean="0"/>
              <a:t> </a:t>
            </a:r>
            <a:r>
              <a:rPr lang="en-US" dirty="0" err="1" smtClean="0"/>
              <a:t>lên</a:t>
            </a:r>
            <a:r>
              <a:rPr lang="en-US" dirty="0" smtClean="0"/>
              <a:t>; </a:t>
            </a:r>
            <a:r>
              <a:rPr lang="en-US" dirty="0" err="1" smtClean="0"/>
              <a:t>ra</a:t>
            </a:r>
            <a:r>
              <a:rPr lang="en-US" dirty="0" smtClean="0"/>
              <a:t> </a:t>
            </a:r>
            <a:r>
              <a:rPr lang="en-US" dirty="0" err="1" smtClean="0"/>
              <a:t>trận</a:t>
            </a:r>
            <a:r>
              <a:rPr lang="en-US" dirty="0" smtClean="0"/>
              <a:t> </a:t>
            </a:r>
            <a:r>
              <a:rPr lang="en-US" dirty="0" err="1" smtClean="0"/>
              <a:t>và</a:t>
            </a:r>
            <a:r>
              <a:rPr lang="en-US" dirty="0" smtClean="0"/>
              <a:t> </a:t>
            </a:r>
            <a:r>
              <a:rPr lang="en-US" dirty="0" err="1" smtClean="0"/>
              <a:t>chiến</a:t>
            </a:r>
            <a:r>
              <a:rPr lang="en-US" dirty="0" smtClean="0"/>
              <a:t> </a:t>
            </a:r>
            <a:r>
              <a:rPr lang="en-US" dirty="0" err="1" smtClean="0"/>
              <a:t>tháng</a:t>
            </a:r>
            <a:r>
              <a:rPr lang="en-US" dirty="0" smtClean="0"/>
              <a:t>, bay </a:t>
            </a:r>
            <a:r>
              <a:rPr lang="en-US" dirty="0" err="1" smtClean="0"/>
              <a:t>về</a:t>
            </a:r>
            <a:r>
              <a:rPr lang="en-US" dirty="0" smtClean="0"/>
              <a:t> </a:t>
            </a:r>
            <a:r>
              <a:rPr lang="en-US" dirty="0" err="1" smtClean="0"/>
              <a:t>trời</a:t>
            </a:r>
            <a:r>
              <a:rPr lang="en-US" dirty="0" smtClean="0"/>
              <a:t> </a:t>
            </a:r>
            <a:r>
              <a:rPr lang="en-US" dirty="0" err="1" smtClean="0"/>
              <a:t>của</a:t>
            </a:r>
            <a:r>
              <a:rPr lang="en-US" dirty="0" smtClean="0"/>
              <a:t> </a:t>
            </a:r>
            <a:r>
              <a:rPr lang="en-US" dirty="0" err="1" smtClean="0"/>
              <a:t>nhân</a:t>
            </a:r>
            <a:r>
              <a:rPr lang="en-US" dirty="0" smtClean="0"/>
              <a:t> </a:t>
            </a:r>
            <a:r>
              <a:rPr lang="en-US" dirty="0" err="1" smtClean="0"/>
              <a:t>vật</a:t>
            </a:r>
            <a:r>
              <a:rPr lang="en-US" dirty="0" smtClean="0"/>
              <a:t> </a:t>
            </a:r>
            <a:r>
              <a:rPr lang="en-US" dirty="0" err="1" smtClean="0"/>
              <a:t>Thánh</a:t>
            </a:r>
            <a:r>
              <a:rPr lang="en-US" dirty="0" smtClean="0"/>
              <a:t> </a:t>
            </a:r>
            <a:r>
              <a:rPr lang="en-US" dirty="0" err="1" smtClean="0"/>
              <a:t>Gióng</a:t>
            </a:r>
            <a:r>
              <a:rPr lang="en-US" dirty="0" smtClean="0"/>
              <a:t>? Ý </a:t>
            </a:r>
            <a:r>
              <a:rPr lang="en-US" dirty="0" err="1" smtClean="0"/>
              <a:t>nghĩa</a:t>
            </a:r>
            <a:r>
              <a:rPr lang="en-US" dirty="0" smtClean="0"/>
              <a:t> </a:t>
            </a:r>
            <a:r>
              <a:rPr lang="en-US" dirty="0" err="1" smtClean="0"/>
              <a:t>của</a:t>
            </a:r>
            <a:r>
              <a:rPr lang="en-US" dirty="0" smtClean="0"/>
              <a:t> </a:t>
            </a:r>
            <a:r>
              <a:rPr lang="en-US" dirty="0" err="1" smtClean="0"/>
              <a:t>những</a:t>
            </a:r>
            <a:r>
              <a:rPr lang="en-US" dirty="0" smtClean="0"/>
              <a:t> chi </a:t>
            </a:r>
            <a:r>
              <a:rPr lang="en-US" dirty="0" err="1" smtClean="0"/>
              <a:t>tiết</a:t>
            </a:r>
            <a:r>
              <a:rPr lang="en-US" dirty="0" smtClean="0"/>
              <a:t> </a:t>
            </a:r>
            <a:r>
              <a:rPr lang="en-US" dirty="0" err="1" smtClean="0"/>
              <a:t>đó</a:t>
            </a:r>
            <a:r>
              <a:rPr lang="en-US" dirty="0" smtClean="0"/>
              <a:t>?</a:t>
            </a:r>
            <a:endParaRPr lang="en-US" dirty="0"/>
          </a:p>
        </p:txBody>
      </p:sp>
    </p:spTree>
    <p:extLst>
      <p:ext uri="{BB962C8B-B14F-4D97-AF65-F5344CB8AC3E}">
        <p14:creationId xmlns:p14="http://schemas.microsoft.com/office/powerpoint/2010/main" val="41181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noChangeArrowheads="1"/>
          </p:cNvSpPr>
          <p:nvPr>
            <p:ph type="title"/>
          </p:nvPr>
        </p:nvSpPr>
        <p:spPr/>
        <p:txBody>
          <a:bodyPr/>
          <a:lstStyle/>
          <a:p>
            <a:endParaRPr lang="en-US"/>
          </a:p>
        </p:txBody>
      </p:sp>
      <p:pic>
        <p:nvPicPr>
          <p:cNvPr id="48130"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 name="TextBox 7"/>
          <p:cNvSpPr txBox="1"/>
          <p:nvPr/>
        </p:nvSpPr>
        <p:spPr>
          <a:xfrm>
            <a:off x="2133600" y="685800"/>
            <a:ext cx="5105400" cy="461665"/>
          </a:xfrm>
          <a:prstGeom prst="rect">
            <a:avLst/>
          </a:prstGeom>
          <a:solidFill>
            <a:schemeClr val="accent1">
              <a:tint val="20000"/>
            </a:schemeClr>
          </a:solidFill>
        </p:spPr>
        <p:txBody>
          <a:bodyPr>
            <a:spAutoFit/>
          </a:bodyPr>
          <a:lstStyle/>
          <a:p>
            <a:pPr algn="ctr">
              <a:defRPr/>
            </a:pPr>
            <a:r>
              <a:rPr lang="vi-VN" sz="2400" b="1" dirty="0"/>
              <a:t>1. Sự ra đời của Gióng</a:t>
            </a:r>
            <a:endParaRPr lang="x-none" sz="2400" b="1" dirty="0">
              <a:latin typeface="Times New Roman" panose="02020603050405020304" pitchFamily="18" charset="0"/>
              <a:cs typeface="Times New Roman" panose="02020603050405020304" pitchFamily="18" charset="0"/>
            </a:endParaRPr>
          </a:p>
        </p:txBody>
      </p:sp>
      <p:graphicFrame>
        <p:nvGraphicFramePr>
          <p:cNvPr id="9" name="Table 9"/>
          <p:cNvGraphicFramePr>
            <a:graphicFrameLocks noGrp="1"/>
          </p:cNvGraphicFramePr>
          <p:nvPr>
            <p:extLst>
              <p:ext uri="{D42A27DB-BD31-4B8C-83A1-F6EECF244321}">
                <p14:modId xmlns:p14="http://schemas.microsoft.com/office/powerpoint/2010/main" val="3183300733"/>
              </p:ext>
            </p:extLst>
          </p:nvPr>
        </p:nvGraphicFramePr>
        <p:xfrm>
          <a:off x="1109663" y="2514600"/>
          <a:ext cx="6911975" cy="3520426"/>
        </p:xfrm>
        <a:graphic>
          <a:graphicData uri="http://schemas.openxmlformats.org/drawingml/2006/table">
            <a:tbl>
              <a:tblPr firstRow="1" bandRow="1">
                <a:tableStyleId>{5940675A-B579-460E-94D1-54222C63F5DA}</a:tableStyleId>
              </a:tblPr>
              <a:tblGrid>
                <a:gridCol w="1023937">
                  <a:extLst>
                    <a:ext uri="{9D8B030D-6E8A-4147-A177-3AD203B41FA5}">
                      <a16:colId xmlns:a16="http://schemas.microsoft.com/office/drawing/2014/main" val="20000"/>
                    </a:ext>
                  </a:extLst>
                </a:gridCol>
                <a:gridCol w="5888038">
                  <a:extLst>
                    <a:ext uri="{9D8B030D-6E8A-4147-A177-3AD203B41FA5}">
                      <a16:colId xmlns:a16="http://schemas.microsoft.com/office/drawing/2014/main" val="20001"/>
                    </a:ext>
                  </a:extLst>
                </a:gridCol>
              </a:tblGrid>
              <a:tr h="556569">
                <a:tc>
                  <a:txBody>
                    <a:bodyPr/>
                    <a:lstStyle/>
                    <a:p>
                      <a:pPr algn="ctr"/>
                      <a:endParaRPr lang="x-none" sz="2000" b="1" dirty="0">
                        <a:latin typeface="Times New Roman" panose="02020603050405020304" pitchFamily="18" charset="0"/>
                        <a:cs typeface="Times New Roman" panose="02020603050405020304" pitchFamily="18" charset="0"/>
                      </a:endParaRPr>
                    </a:p>
                  </a:txBody>
                  <a:tcPr marL="91434" marR="91434" marT="45713" marB="45713"/>
                </a:tc>
                <a:tc>
                  <a:txBody>
                    <a:bodyPr/>
                    <a:lstStyle/>
                    <a:p>
                      <a:pPr algn="ctr"/>
                      <a:r>
                        <a:rPr lang="en-US" sz="2000" b="1" kern="1200" dirty="0" err="1">
                          <a:solidFill>
                            <a:schemeClr val="tx1"/>
                          </a:solidFill>
                          <a:effectLst/>
                          <a:latin typeface="Times New Roman" pitchFamily="18" charset="0"/>
                          <a:ea typeface="+mn-ea"/>
                          <a:cs typeface="Times New Roman" pitchFamily="18" charset="0"/>
                        </a:rPr>
                        <a:t>Sư</a:t>
                      </a:r>
                      <a:r>
                        <a:rPr lang="en-US" sz="2000" b="1" kern="1200" dirty="0">
                          <a:solidFill>
                            <a:schemeClr val="tx1"/>
                          </a:solidFill>
                          <a:effectLst/>
                          <a:latin typeface="Times New Roman" pitchFamily="18" charset="0"/>
                          <a:ea typeface="+mn-ea"/>
                          <a:cs typeface="Times New Roman" pitchFamily="18" charset="0"/>
                        </a:rPr>
                        <a:t>̣ </a:t>
                      </a:r>
                      <a:r>
                        <a:rPr lang="en-US" sz="2000" b="1" kern="1200" dirty="0" err="1">
                          <a:solidFill>
                            <a:schemeClr val="tx1"/>
                          </a:solidFill>
                          <a:effectLst/>
                          <a:latin typeface="Times New Roman" pitchFamily="18" charset="0"/>
                          <a:ea typeface="+mn-ea"/>
                          <a:cs typeface="Times New Roman" pitchFamily="18" charset="0"/>
                        </a:rPr>
                        <a:t>ra</a:t>
                      </a:r>
                      <a:r>
                        <a:rPr lang="en-US" sz="2000" b="1" kern="1200" dirty="0">
                          <a:solidFill>
                            <a:schemeClr val="tx1"/>
                          </a:solidFill>
                          <a:effectLst/>
                          <a:latin typeface="Times New Roman" pitchFamily="18" charset="0"/>
                          <a:ea typeface="+mn-ea"/>
                          <a:cs typeface="Times New Roman" pitchFamily="18" charset="0"/>
                        </a:rPr>
                        <a:t> </a:t>
                      </a:r>
                      <a:r>
                        <a:rPr lang="en-US" sz="2000" b="1" kern="1200" dirty="0" err="1">
                          <a:solidFill>
                            <a:schemeClr val="tx1"/>
                          </a:solidFill>
                          <a:effectLst/>
                          <a:latin typeface="Times New Roman" pitchFamily="18" charset="0"/>
                          <a:ea typeface="+mn-ea"/>
                          <a:cs typeface="Times New Roman" pitchFamily="18" charset="0"/>
                        </a:rPr>
                        <a:t>đời</a:t>
                      </a:r>
                      <a:r>
                        <a:rPr lang="en-US" sz="2000" b="1" kern="1200" dirty="0">
                          <a:solidFill>
                            <a:schemeClr val="tx1"/>
                          </a:solidFill>
                          <a:effectLst/>
                          <a:latin typeface="Times New Roman" pitchFamily="18" charset="0"/>
                          <a:ea typeface="+mn-ea"/>
                          <a:cs typeface="Times New Roman" pitchFamily="18" charset="0"/>
                        </a:rPr>
                        <a:t> </a:t>
                      </a:r>
                      <a:r>
                        <a:rPr lang="en-US" sz="2000" b="1" kern="1200" dirty="0" err="1">
                          <a:solidFill>
                            <a:schemeClr val="tx1"/>
                          </a:solidFill>
                          <a:effectLst/>
                          <a:latin typeface="Times New Roman" pitchFamily="18" charset="0"/>
                          <a:ea typeface="+mn-ea"/>
                          <a:cs typeface="Times New Roman" pitchFamily="18" charset="0"/>
                        </a:rPr>
                        <a:t>của</a:t>
                      </a:r>
                      <a:r>
                        <a:rPr lang="en-US" sz="2000" b="1" kern="1200" dirty="0">
                          <a:solidFill>
                            <a:schemeClr val="tx1"/>
                          </a:solidFill>
                          <a:effectLst/>
                          <a:latin typeface="Times New Roman" pitchFamily="18" charset="0"/>
                          <a:ea typeface="+mn-ea"/>
                          <a:cs typeface="Times New Roman" pitchFamily="18" charset="0"/>
                        </a:rPr>
                        <a:t> </a:t>
                      </a:r>
                      <a:r>
                        <a:rPr lang="en-US" sz="2000" b="1" kern="1200" dirty="0" err="1">
                          <a:solidFill>
                            <a:schemeClr val="tx1"/>
                          </a:solidFill>
                          <a:effectLst/>
                          <a:latin typeface="Times New Roman" pitchFamily="18" charset="0"/>
                          <a:ea typeface="+mn-ea"/>
                          <a:cs typeface="Times New Roman" pitchFamily="18" charset="0"/>
                        </a:rPr>
                        <a:t>Gióng</a:t>
                      </a:r>
                      <a:endParaRPr lang="x-none" sz="2000" dirty="0">
                        <a:latin typeface="Times New Roman" pitchFamily="18" charset="0"/>
                        <a:cs typeface="Times New Roman" pitchFamily="18" charset="0"/>
                      </a:endParaRPr>
                    </a:p>
                  </a:txBody>
                  <a:tcPr marL="91434" marR="91434" marT="45713" marB="45713"/>
                </a:tc>
                <a:extLst>
                  <a:ext uri="{0D108BD9-81ED-4DB2-BD59-A6C34878D82A}">
                    <a16:rowId xmlns:a16="http://schemas.microsoft.com/office/drawing/2014/main" val="10000"/>
                  </a:ext>
                </a:extLst>
              </a:tr>
              <a:tr h="1348431">
                <a:tc>
                  <a:txBody>
                    <a:bodyPr/>
                    <a:lstStyle/>
                    <a:p>
                      <a:pPr marL="0" marR="0">
                        <a:spcBef>
                          <a:spcPts val="0"/>
                        </a:spcBef>
                        <a:spcAft>
                          <a:spcPts val="0"/>
                        </a:spcAft>
                      </a:pPr>
                      <a:r>
                        <a:rPr lang="en-US" sz="2000" dirty="0">
                          <a:effectLst/>
                          <a:latin typeface="Times New Roman" pitchFamily="18" charset="0"/>
                          <a:ea typeface="Times New Roman"/>
                          <a:cs typeface="Times New Roman" pitchFamily="18" charset="0"/>
                        </a:rPr>
                        <a:t>Chi </a:t>
                      </a:r>
                      <a:r>
                        <a:rPr lang="en-US" sz="2000" dirty="0" err="1">
                          <a:effectLst/>
                          <a:latin typeface="Times New Roman" pitchFamily="18" charset="0"/>
                          <a:ea typeface="Times New Roman"/>
                          <a:cs typeface="Times New Roman" pitchFamily="18" charset="0"/>
                        </a:rPr>
                        <a:t>tiết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ki</a:t>
                      </a:r>
                      <a:r>
                        <a:rPr lang="en-US" sz="2000" dirty="0">
                          <a:effectLst/>
                          <a:latin typeface="Times New Roman" pitchFamily="18" charset="0"/>
                          <a:ea typeface="Times New Roman"/>
                          <a:cs typeface="Times New Roman" pitchFamily="18" charset="0"/>
                        </a:rPr>
                        <a:t>̀ lạ</a:t>
                      </a:r>
                    </a:p>
                  </a:txBody>
                  <a:tcPr marL="68580" marR="68580" marT="0" marB="0">
                    <a:lnR w="12700" cap="flat" cmpd="sng" algn="ctr">
                      <a:solidFill>
                        <a:schemeClr val="tx1"/>
                      </a:solidFill>
                      <a:prstDash val="solid"/>
                      <a:round/>
                      <a:headEnd type="none" w="med" len="med"/>
                      <a:tailEnd type="none" w="med" len="med"/>
                    </a:lnR>
                  </a:tcPr>
                </a:tc>
                <a:tc>
                  <a:txBody>
                    <a:bodyPr/>
                    <a:lstStyle/>
                    <a:p>
                      <a:endParaRPr lang="x-none" sz="2000" dirty="0">
                        <a:latin typeface="Times New Roman" pitchFamily="18" charset="0"/>
                        <a:cs typeface="Times New Roman" pitchFamily="18" charset="0"/>
                      </a:endParaRPr>
                    </a:p>
                  </a:txBody>
                  <a:tcPr marL="91434" marR="91434" marT="45713" marB="4571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761883">
                <a:tc>
                  <a:txBody>
                    <a:bodyPr/>
                    <a:lstStyle/>
                    <a:p>
                      <a:r>
                        <a:rPr lang="en-US" sz="2000" kern="1200" dirty="0" err="1">
                          <a:solidFill>
                            <a:schemeClr val="tx1"/>
                          </a:solidFill>
                          <a:effectLst/>
                          <a:latin typeface="Times New Roman" pitchFamily="18" charset="0"/>
                          <a:ea typeface="+mn-ea"/>
                          <a:cs typeface="Times New Roman" pitchFamily="18" charset="0"/>
                        </a:rPr>
                        <a:t>Dư</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đoán</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sư</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việc</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sắp</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xảy</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ra</a:t>
                      </a:r>
                      <a:endParaRPr lang="vi-VN" sz="2000" kern="1200" dirty="0">
                        <a:solidFill>
                          <a:schemeClr val="tx1"/>
                        </a:solidFill>
                        <a:effectLst/>
                        <a:latin typeface="Times New Roman" pitchFamily="18" charset="0"/>
                        <a:ea typeface="+mn-ea"/>
                        <a:cs typeface="Times New Roman" pitchFamily="18" charset="0"/>
                      </a:endParaRPr>
                    </a:p>
                    <a:p>
                      <a:endParaRPr lang="vi-VN" sz="2000" kern="1200" dirty="0">
                        <a:solidFill>
                          <a:schemeClr val="tx1"/>
                        </a:solidFill>
                        <a:effectLst/>
                        <a:latin typeface="Times New Roman" pitchFamily="18" charset="0"/>
                        <a:ea typeface="+mn-ea"/>
                        <a:cs typeface="Times New Roman" pitchFamily="18" charset="0"/>
                      </a:endParaRPr>
                    </a:p>
                  </a:txBody>
                  <a:tcPr marL="91434" marR="91434" marT="45713" marB="45713">
                    <a:lnR w="12700" cap="flat" cmpd="sng" algn="ctr">
                      <a:solidFill>
                        <a:schemeClr val="tx1"/>
                      </a:solidFill>
                      <a:prstDash val="solid"/>
                      <a:round/>
                      <a:headEnd type="none" w="med" len="med"/>
                      <a:tailEnd type="none" w="med" len="med"/>
                    </a:lnR>
                  </a:tcPr>
                </a:tc>
                <a:tc>
                  <a:txBody>
                    <a:bodyPr/>
                    <a:lstStyle/>
                    <a:p>
                      <a:endParaRPr lang="x-none" sz="2000" dirty="0">
                        <a:latin typeface="Times New Roman" pitchFamily="18" charset="0"/>
                        <a:cs typeface="Times New Roman" pitchFamily="18" charset="0"/>
                      </a:endParaRPr>
                    </a:p>
                  </a:txBody>
                  <a:tcPr marL="91434" marR="91434" marT="45713" marB="4571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10" name="TextBox 9"/>
          <p:cNvSpPr txBox="1"/>
          <p:nvPr/>
        </p:nvSpPr>
        <p:spPr>
          <a:xfrm>
            <a:off x="2133600" y="3048000"/>
            <a:ext cx="5791200" cy="1323439"/>
          </a:xfrm>
          <a:prstGeom prst="rect">
            <a:avLst/>
          </a:prstGeom>
          <a:noFill/>
        </p:spPr>
        <p:txBody>
          <a:bodyPr wrap="square" rtlCol="0">
            <a:spAutoFit/>
          </a:bodyPr>
          <a:lstStyle/>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Người</a:t>
            </a:r>
            <a:r>
              <a:rPr lang="en-US" sz="2000" dirty="0">
                <a:latin typeface="Times New Roman" pitchFamily="18" charset="0"/>
                <a:cs typeface="Times New Roman" pitchFamily="18" charset="0"/>
              </a:rPr>
              <a:t> mẹ </a:t>
            </a:r>
            <a:r>
              <a:rPr lang="en-US" sz="2000" dirty="0" err="1">
                <a:latin typeface="Times New Roman" pitchFamily="18" charset="0"/>
                <a:cs typeface="Times New Roman" pitchFamily="18" charset="0"/>
              </a:rPr>
              <a:t>ướm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vết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lạ </a:t>
            </a:r>
            <a:r>
              <a:rPr lang="en-US" sz="2000" dirty="0" err="1">
                <a:latin typeface="Times New Roman" pitchFamily="18" charset="0"/>
                <a:cs typeface="Times New Roman" pitchFamily="18" charset="0"/>
              </a:rPr>
              <a:t>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thai.</a:t>
            </a:r>
            <a:endParaRPr lang="en-US" sz="2000" dirty="0">
              <a:latin typeface="Times New Roman" pitchFamily="18" charset="0"/>
              <a:cs typeface="Times New Roman" pitchFamily="18" charset="0"/>
            </a:endParaRPr>
          </a:p>
          <a:p>
            <a:pPr lvl="0"/>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bé.</a:t>
            </a:r>
          </a:p>
          <a:p>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biết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nói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biết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biết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endParaRPr lang="en-US" sz="2000" dirty="0">
              <a:latin typeface="Times New Roman" pitchFamily="18" charset="0"/>
              <a:cs typeface="Times New Roman" pitchFamily="18" charset="0"/>
            </a:endParaRPr>
          </a:p>
        </p:txBody>
      </p:sp>
      <p:sp>
        <p:nvSpPr>
          <p:cNvPr id="11" name="TextBox 10"/>
          <p:cNvSpPr txBox="1"/>
          <p:nvPr/>
        </p:nvSpPr>
        <p:spPr>
          <a:xfrm>
            <a:off x="2133600" y="4724400"/>
            <a:ext cx="5791200" cy="707886"/>
          </a:xfrm>
          <a:prstGeom prst="rect">
            <a:avLst/>
          </a:prstGeom>
          <a:noFill/>
        </p:spPr>
        <p:txBody>
          <a:bodyPr wrap="square" rtlCol="0">
            <a:spAutoFit/>
          </a:bodyPr>
          <a:lstStyle/>
          <a:p>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thường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55518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noChangeArrowheads="1"/>
          </p:cNvSpPr>
          <p:nvPr>
            <p:ph type="title"/>
          </p:nvPr>
        </p:nvSpPr>
        <p:spPr/>
        <p:txBody>
          <a:bodyPr/>
          <a:lstStyle/>
          <a:p>
            <a:endParaRPr lang="en-US"/>
          </a:p>
        </p:txBody>
      </p:sp>
      <p:pic>
        <p:nvPicPr>
          <p:cNvPr id="48130"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 name="TextBox 7"/>
          <p:cNvSpPr txBox="1"/>
          <p:nvPr/>
        </p:nvSpPr>
        <p:spPr>
          <a:xfrm>
            <a:off x="2133600" y="685800"/>
            <a:ext cx="5105400" cy="461665"/>
          </a:xfrm>
          <a:prstGeom prst="rect">
            <a:avLst/>
          </a:prstGeom>
          <a:solidFill>
            <a:schemeClr val="accent1">
              <a:tint val="20000"/>
            </a:schemeClr>
          </a:solidFill>
        </p:spPr>
        <p:txBody>
          <a:bodyPr>
            <a:spAutoFit/>
          </a:bodyPr>
          <a:lstStyle/>
          <a:p>
            <a:pPr algn="ctr">
              <a:defRPr/>
            </a:pPr>
            <a:r>
              <a:rPr lang="vi-VN" sz="2400" b="1" dirty="0"/>
              <a:t>2. Sự trưởng thành của Gióng</a:t>
            </a:r>
            <a:endParaRPr lang="x-none" sz="2400" b="1" dirty="0">
              <a:latin typeface="Times New Roman" panose="02020603050405020304" pitchFamily="18" charset="0"/>
              <a:cs typeface="Times New Roman" panose="02020603050405020304" pitchFamily="18" charset="0"/>
            </a:endParaRPr>
          </a:p>
        </p:txBody>
      </p:sp>
      <p:graphicFrame>
        <p:nvGraphicFramePr>
          <p:cNvPr id="9" name="Table 9"/>
          <p:cNvGraphicFramePr>
            <a:graphicFrameLocks noGrp="1"/>
          </p:cNvGraphicFramePr>
          <p:nvPr>
            <p:extLst>
              <p:ext uri="{D42A27DB-BD31-4B8C-83A1-F6EECF244321}">
                <p14:modId xmlns:p14="http://schemas.microsoft.com/office/powerpoint/2010/main" val="393964495"/>
              </p:ext>
            </p:extLst>
          </p:nvPr>
        </p:nvGraphicFramePr>
        <p:xfrm>
          <a:off x="1109663" y="2514600"/>
          <a:ext cx="6911975" cy="3977626"/>
        </p:xfrm>
        <a:graphic>
          <a:graphicData uri="http://schemas.openxmlformats.org/drawingml/2006/table">
            <a:tbl>
              <a:tblPr firstRow="1" bandRow="1">
                <a:tableStyleId>{5940675A-B579-460E-94D1-54222C63F5DA}</a:tableStyleId>
              </a:tblPr>
              <a:tblGrid>
                <a:gridCol w="1023937">
                  <a:extLst>
                    <a:ext uri="{9D8B030D-6E8A-4147-A177-3AD203B41FA5}">
                      <a16:colId xmlns:a16="http://schemas.microsoft.com/office/drawing/2014/main" val="20000"/>
                    </a:ext>
                  </a:extLst>
                </a:gridCol>
                <a:gridCol w="5888038">
                  <a:extLst>
                    <a:ext uri="{9D8B030D-6E8A-4147-A177-3AD203B41FA5}">
                      <a16:colId xmlns:a16="http://schemas.microsoft.com/office/drawing/2014/main" val="20001"/>
                    </a:ext>
                  </a:extLst>
                </a:gridCol>
              </a:tblGrid>
              <a:tr h="556569">
                <a:tc>
                  <a:txBody>
                    <a:bodyPr/>
                    <a:lstStyle/>
                    <a:p>
                      <a:pPr algn="ctr"/>
                      <a:endParaRPr lang="x-none" sz="2000" b="1" dirty="0">
                        <a:latin typeface="Times New Roman" panose="02020603050405020304" pitchFamily="18" charset="0"/>
                        <a:cs typeface="Times New Roman" panose="02020603050405020304" pitchFamily="18" charset="0"/>
                      </a:endParaRPr>
                    </a:p>
                  </a:txBody>
                  <a:tcPr marL="91434" marR="91434" marT="45713" marB="45713"/>
                </a:tc>
                <a:tc>
                  <a:txBody>
                    <a:bodyPr/>
                    <a:lstStyle/>
                    <a:p>
                      <a:pPr algn="ctr"/>
                      <a:r>
                        <a:rPr lang="en-US" sz="1800" b="1" kern="1200" dirty="0" err="1">
                          <a:solidFill>
                            <a:schemeClr val="tx1"/>
                          </a:solidFill>
                          <a:effectLst/>
                          <a:latin typeface="Times New Roman" pitchFamily="18" charset="0"/>
                          <a:ea typeface="+mn-ea"/>
                          <a:cs typeface="Times New Roman" pitchFamily="18" charset="0"/>
                        </a:rPr>
                        <a:t>Sư</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trưởng</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thành</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của</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Gióng</a:t>
                      </a:r>
                      <a:endParaRPr lang="x-none" sz="2000" dirty="0">
                        <a:latin typeface="Times New Roman" pitchFamily="18" charset="0"/>
                        <a:cs typeface="Times New Roman" pitchFamily="18" charset="0"/>
                      </a:endParaRPr>
                    </a:p>
                  </a:txBody>
                  <a:tcPr marL="91434" marR="91434" marT="45713" marB="45713"/>
                </a:tc>
                <a:extLst>
                  <a:ext uri="{0D108BD9-81ED-4DB2-BD59-A6C34878D82A}">
                    <a16:rowId xmlns:a16="http://schemas.microsoft.com/office/drawing/2014/main" val="10000"/>
                  </a:ext>
                </a:extLst>
              </a:tr>
              <a:tr h="2110431">
                <a:tc>
                  <a:txBody>
                    <a:bodyPr/>
                    <a:lstStyle/>
                    <a:p>
                      <a:pPr marL="0" marR="0">
                        <a:spcBef>
                          <a:spcPts val="0"/>
                        </a:spcBef>
                        <a:spcAft>
                          <a:spcPts val="0"/>
                        </a:spcAft>
                      </a:pPr>
                      <a:r>
                        <a:rPr lang="en-US" sz="2000" dirty="0">
                          <a:effectLst/>
                          <a:latin typeface="Times New Roman" pitchFamily="18" charset="0"/>
                          <a:ea typeface="Times New Roman"/>
                          <a:cs typeface="Times New Roman" pitchFamily="18" charset="0"/>
                        </a:rPr>
                        <a:t>Chi </a:t>
                      </a:r>
                      <a:r>
                        <a:rPr lang="en-US" sz="2000" dirty="0" err="1">
                          <a:effectLst/>
                          <a:latin typeface="Times New Roman" pitchFamily="18" charset="0"/>
                          <a:ea typeface="Times New Roman"/>
                          <a:cs typeface="Times New Roman" pitchFamily="18" charset="0"/>
                        </a:rPr>
                        <a:t>tiết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ki</a:t>
                      </a:r>
                      <a:r>
                        <a:rPr lang="en-US" sz="2000" dirty="0">
                          <a:effectLst/>
                          <a:latin typeface="Times New Roman" pitchFamily="18" charset="0"/>
                          <a:ea typeface="Times New Roman"/>
                          <a:cs typeface="Times New Roman" pitchFamily="18" charset="0"/>
                        </a:rPr>
                        <a:t>̀ lạ</a:t>
                      </a:r>
                    </a:p>
                  </a:txBody>
                  <a:tcPr marL="68580" marR="68580" marT="0" marB="0">
                    <a:lnR w="12700" cap="flat" cmpd="sng" algn="ctr">
                      <a:solidFill>
                        <a:schemeClr val="tx1"/>
                      </a:solidFill>
                      <a:prstDash val="solid"/>
                      <a:round/>
                      <a:headEnd type="none" w="med" len="med"/>
                      <a:tailEnd type="none" w="med" len="med"/>
                    </a:lnR>
                  </a:tcPr>
                </a:tc>
                <a:tc>
                  <a:txBody>
                    <a:bodyPr/>
                    <a:lstStyle/>
                    <a:p>
                      <a:endParaRPr lang="x-none" sz="2000" dirty="0">
                        <a:latin typeface="Times New Roman" pitchFamily="18" charset="0"/>
                        <a:cs typeface="Times New Roman" pitchFamily="18" charset="0"/>
                      </a:endParaRPr>
                    </a:p>
                  </a:txBody>
                  <a:tcPr marL="91434" marR="91434" marT="45713" marB="4571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761883">
                <a:tc>
                  <a:txBody>
                    <a:bodyPr/>
                    <a:lstStyle/>
                    <a:p>
                      <a:endParaRPr lang="vi-VN" sz="2000" kern="1200" dirty="0">
                        <a:solidFill>
                          <a:schemeClr val="tx1"/>
                        </a:solidFill>
                        <a:effectLst/>
                        <a:latin typeface="Times New Roman" pitchFamily="18" charset="0"/>
                        <a:ea typeface="+mn-ea"/>
                        <a:cs typeface="Times New Roman" pitchFamily="18" charset="0"/>
                      </a:endParaRPr>
                    </a:p>
                    <a:p>
                      <a:endParaRPr lang="vi-VN" sz="2000" kern="1200" dirty="0">
                        <a:solidFill>
                          <a:schemeClr val="tx1"/>
                        </a:solidFill>
                        <a:effectLst/>
                        <a:latin typeface="Times New Roman" pitchFamily="18" charset="0"/>
                        <a:ea typeface="+mn-ea"/>
                        <a:cs typeface="Times New Roman" pitchFamily="18" charset="0"/>
                      </a:endParaRPr>
                    </a:p>
                    <a:p>
                      <a:endParaRPr lang="vi-VN" sz="2000" kern="1200" dirty="0">
                        <a:solidFill>
                          <a:schemeClr val="tx1"/>
                        </a:solidFill>
                        <a:effectLst/>
                        <a:latin typeface="Times New Roman" pitchFamily="18" charset="0"/>
                        <a:ea typeface="+mn-ea"/>
                        <a:cs typeface="Times New Roman" pitchFamily="18" charset="0"/>
                      </a:endParaRPr>
                    </a:p>
                    <a:p>
                      <a:endParaRPr lang="x-none" sz="2000" dirty="0">
                        <a:latin typeface="Times New Roman" pitchFamily="18" charset="0"/>
                        <a:cs typeface="Times New Roman" pitchFamily="18" charset="0"/>
                      </a:endParaRPr>
                    </a:p>
                  </a:txBody>
                  <a:tcPr marL="91434" marR="91434" marT="45713" marB="45713">
                    <a:lnR w="12700" cap="flat" cmpd="sng" algn="ctr">
                      <a:solidFill>
                        <a:schemeClr val="tx1"/>
                      </a:solidFill>
                      <a:prstDash val="solid"/>
                      <a:round/>
                      <a:headEnd type="none" w="med" len="med"/>
                      <a:tailEnd type="none" w="med" len="med"/>
                    </a:lnR>
                  </a:tcPr>
                </a:tc>
                <a:tc>
                  <a:txBody>
                    <a:bodyPr/>
                    <a:lstStyle/>
                    <a:p>
                      <a:endParaRPr lang="x-none" sz="2000" dirty="0">
                        <a:latin typeface="Times New Roman" pitchFamily="18" charset="0"/>
                        <a:cs typeface="Times New Roman" pitchFamily="18" charset="0"/>
                      </a:endParaRPr>
                    </a:p>
                  </a:txBody>
                  <a:tcPr marL="91434" marR="91434" marT="45713" marB="4571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2" name="TextBox 1"/>
          <p:cNvSpPr txBox="1"/>
          <p:nvPr/>
        </p:nvSpPr>
        <p:spPr>
          <a:xfrm>
            <a:off x="2133600" y="3048000"/>
            <a:ext cx="5867400" cy="2031325"/>
          </a:xfrm>
          <a:prstGeom prst="rect">
            <a:avLst/>
          </a:prstGeom>
          <a:noFill/>
        </p:spPr>
        <p:txBody>
          <a:bodyPr wrap="square" rtlCol="0">
            <a:spAutoFit/>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 Mẹ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giặc</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thổi</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biết</a:t>
            </a:r>
            <a:r>
              <a:rPr lang="en-US" dirty="0">
                <a:latin typeface="Times New Roman" pitchFamily="18" charset="0"/>
                <a:cs typeface="Times New Roman" pitchFamily="18" charset="0"/>
              </a:rPr>
              <a:t> no</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mặc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đứt</a:t>
            </a:r>
            <a:r>
              <a:rPr lang="en-US" dirty="0">
                <a:latin typeface="Times New Roman" pitchFamily="18" charset="0"/>
                <a:cs typeface="Times New Roman" pitchFamily="18" charset="0"/>
              </a:rPr>
              <a:t> chỉ</a:t>
            </a:r>
          </a:p>
          <a:p>
            <a:r>
              <a:rPr lang="en-US" dirty="0">
                <a:latin typeface="Times New Roman" pitchFamily="18" charset="0"/>
                <a:cs typeface="Times New Roman" pitchFamily="18" charset="0"/>
              </a:rPr>
              <a:t>+ Bà con </a:t>
            </a:r>
            <a:r>
              <a:rPr lang="en-US" dirty="0" err="1">
                <a:latin typeface="Times New Roman" pitchFamily="18" charset="0"/>
                <a:cs typeface="Times New Roman" pitchFamily="18" charset="0"/>
              </a:rPr>
              <a:t>làng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góp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Gióng</a:t>
            </a:r>
            <a:endParaRPr lang="en-US" dirty="0">
              <a:latin typeface="Times New Roman" pitchFamily="18" charset="0"/>
              <a:cs typeface="Times New Roman" pitchFamily="18" charset="0"/>
            </a:endParaRPr>
          </a:p>
        </p:txBody>
      </p:sp>
      <p:sp>
        <p:nvSpPr>
          <p:cNvPr id="3" name="TextBox 2"/>
          <p:cNvSpPr txBox="1"/>
          <p:nvPr/>
        </p:nvSpPr>
        <p:spPr>
          <a:xfrm>
            <a:off x="1066800" y="5178352"/>
            <a:ext cx="10668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latin typeface="Times New Roman" pitchFamily="18" charset="0"/>
                <a:cs typeface="Times New Roman" pitchFamily="18" charset="0"/>
              </a:rPr>
              <a:t>Chi </a:t>
            </a:r>
            <a:r>
              <a:rPr lang="en-US" dirty="0" err="1">
                <a:latin typeface="Times New Roman" pitchFamily="18" charset="0"/>
                <a:cs typeface="Times New Roman" pitchFamily="18" charset="0"/>
              </a:rPr>
              <a:t>tiết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a:t>
            </a:r>
            <a:r>
              <a:rPr lang="en-US" dirty="0">
                <a:latin typeface="Times New Roman" pitchFamily="18" charset="0"/>
                <a:cs typeface="Times New Roman" pitchFamily="18" charset="0"/>
              </a:rPr>
              <a:t>́ có ý </a:t>
            </a:r>
            <a:r>
              <a:rPr lang="en-US" dirty="0" err="1">
                <a:latin typeface="Times New Roman" pitchFamily="18" charset="0"/>
                <a:cs typeface="Times New Roman" pitchFamily="18" charset="0"/>
              </a:rPr>
              <a:t>nghĩa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t>
            </a:r>
            <a:r>
              <a:rPr lang="en-US" dirty="0">
                <a:latin typeface="Times New Roman" pitchFamily="18" charset="0"/>
                <a:cs typeface="Times New Roman" pitchFamily="18" charset="0"/>
              </a:rPr>
              <a:t>̀?</a:t>
            </a:r>
          </a:p>
        </p:txBody>
      </p:sp>
      <p:sp>
        <p:nvSpPr>
          <p:cNvPr id="5" name="TextBox 4"/>
          <p:cNvSpPr txBox="1"/>
          <p:nvPr/>
        </p:nvSpPr>
        <p:spPr>
          <a:xfrm>
            <a:off x="2133600" y="5172670"/>
            <a:ext cx="59436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Tx/>
              <a:buChar char="-"/>
            </a:pPr>
            <a:r>
              <a:rPr lang="en-US" dirty="0" err="1"/>
              <a:t>Gióng</a:t>
            </a:r>
            <a:r>
              <a:rPr lang="en-US" dirty="0"/>
              <a:t> là </a:t>
            </a:r>
            <a:r>
              <a:rPr lang="en-US" dirty="0" err="1"/>
              <a:t>hình</a:t>
            </a:r>
            <a:r>
              <a:rPr lang="en-US" dirty="0"/>
              <a:t> </a:t>
            </a:r>
            <a:r>
              <a:rPr lang="en-US" dirty="0" err="1"/>
              <a:t>ảnh</a:t>
            </a:r>
            <a:r>
              <a:rPr lang="en-US" dirty="0"/>
              <a:t> </a:t>
            </a:r>
            <a:r>
              <a:rPr lang="en-US" dirty="0" err="1"/>
              <a:t>của</a:t>
            </a:r>
            <a:r>
              <a:rPr lang="en-US" dirty="0"/>
              <a:t> </a:t>
            </a:r>
            <a:r>
              <a:rPr lang="en-US" dirty="0" err="1"/>
              <a:t>nhân</a:t>
            </a:r>
            <a:r>
              <a:rPr lang="en-US" dirty="0"/>
              <a:t> </a:t>
            </a:r>
            <a:r>
              <a:rPr lang="en-US" dirty="0" err="1"/>
              <a:t>dân</a:t>
            </a:r>
            <a:r>
              <a:rPr lang="en-US" dirty="0"/>
              <a:t>, </a:t>
            </a:r>
            <a:r>
              <a:rPr lang="en-US" dirty="0" err="1"/>
              <a:t>lúc</a:t>
            </a:r>
            <a:r>
              <a:rPr lang="en-US" dirty="0"/>
              <a:t> </a:t>
            </a:r>
            <a:r>
              <a:rPr lang="en-US" dirty="0" err="1"/>
              <a:t>bình</a:t>
            </a:r>
            <a:r>
              <a:rPr lang="en-US" dirty="0"/>
              <a:t> </a:t>
            </a:r>
            <a:r>
              <a:rPr lang="en-US" dirty="0" err="1"/>
              <a:t>thường</a:t>
            </a:r>
            <a:r>
              <a:rPr lang="en-US" dirty="0"/>
              <a:t> </a:t>
            </a:r>
            <a:r>
              <a:rPr lang="en-US" dirty="0" err="1"/>
              <a:t>thi</a:t>
            </a:r>
            <a:r>
              <a:rPr lang="en-US" dirty="0"/>
              <a:t>̀ </a:t>
            </a:r>
            <a:r>
              <a:rPr lang="en-US" dirty="0" err="1"/>
              <a:t>âm</a:t>
            </a:r>
            <a:r>
              <a:rPr lang="en-US" dirty="0"/>
              <a:t> </a:t>
            </a:r>
            <a:r>
              <a:rPr lang="en-US" dirty="0" err="1"/>
              <a:t>thầm</a:t>
            </a:r>
            <a:r>
              <a:rPr lang="en-US" dirty="0"/>
              <a:t> </a:t>
            </a:r>
            <a:r>
              <a:rPr lang="en-US" dirty="0" err="1"/>
              <a:t>lặng</a:t>
            </a:r>
            <a:r>
              <a:rPr lang="en-US" dirty="0"/>
              <a:t> lẽ </a:t>
            </a:r>
            <a:r>
              <a:rPr lang="en-US" dirty="0" err="1"/>
              <a:t>nhưng</a:t>
            </a:r>
            <a:r>
              <a:rPr lang="en-US" dirty="0"/>
              <a:t> </a:t>
            </a:r>
            <a:r>
              <a:rPr lang="en-US" dirty="0" err="1"/>
              <a:t>khi</a:t>
            </a:r>
            <a:r>
              <a:rPr lang="en-US" dirty="0"/>
              <a:t> </a:t>
            </a:r>
            <a:r>
              <a:rPr lang="en-US" dirty="0" err="1"/>
              <a:t>đất</a:t>
            </a:r>
            <a:r>
              <a:rPr lang="en-US" dirty="0"/>
              <a:t> </a:t>
            </a:r>
            <a:r>
              <a:rPr lang="en-US" dirty="0" err="1"/>
              <a:t>nước</a:t>
            </a:r>
            <a:r>
              <a:rPr lang="en-US" dirty="0"/>
              <a:t> </a:t>
            </a:r>
            <a:r>
              <a:rPr lang="en-US" dirty="0" err="1"/>
              <a:t>gặp</a:t>
            </a:r>
            <a:r>
              <a:rPr lang="en-US" dirty="0"/>
              <a:t> </a:t>
            </a:r>
            <a:r>
              <a:rPr lang="en-US" dirty="0" err="1">
                <a:latin typeface="Times New Roman" pitchFamily="18" charset="0"/>
                <a:cs typeface="Times New Roman" pitchFamily="18" charset="0"/>
              </a:rPr>
              <a:t>nguy</a:t>
            </a:r>
            <a:r>
              <a:rPr lang="en-US" dirty="0"/>
              <a:t> </a:t>
            </a:r>
            <a:r>
              <a:rPr lang="en-US" dirty="0" err="1"/>
              <a:t>biến</a:t>
            </a:r>
            <a:r>
              <a:rPr lang="en-US" dirty="0"/>
              <a:t> </a:t>
            </a:r>
            <a:r>
              <a:rPr lang="en-US" dirty="0" err="1"/>
              <a:t>thi</a:t>
            </a:r>
            <a:r>
              <a:rPr lang="en-US" dirty="0"/>
              <a:t>̀ họ </a:t>
            </a:r>
            <a:r>
              <a:rPr lang="en-US" dirty="0" err="1"/>
              <a:t>sẵn</a:t>
            </a:r>
            <a:r>
              <a:rPr lang="en-US" dirty="0"/>
              <a:t> </a:t>
            </a:r>
            <a:r>
              <a:rPr lang="en-US" dirty="0" err="1"/>
              <a:t>sàng</a:t>
            </a:r>
            <a:r>
              <a:rPr lang="en-US" dirty="0"/>
              <a:t> </a:t>
            </a:r>
            <a:r>
              <a:rPr lang="en-US" dirty="0" err="1">
                <a:latin typeface="Times New Roman" pitchFamily="18" charset="0"/>
                <a:cs typeface="Times New Roman" pitchFamily="18" charset="0"/>
              </a:rPr>
              <a:t>đứng</a:t>
            </a:r>
            <a:r>
              <a:rPr lang="en-US" dirty="0"/>
              <a:t> </a:t>
            </a:r>
            <a:r>
              <a:rPr lang="en-US" dirty="0" err="1"/>
              <a:t>ra</a:t>
            </a:r>
            <a:r>
              <a:rPr lang="en-US" dirty="0"/>
              <a:t> </a:t>
            </a:r>
            <a:r>
              <a:rPr lang="en-US" dirty="0" err="1"/>
              <a:t>cứu</a:t>
            </a:r>
            <a:r>
              <a:rPr lang="en-US" dirty="0"/>
              <a:t> </a:t>
            </a:r>
            <a:r>
              <a:rPr lang="en-US" dirty="0" err="1"/>
              <a:t>nước</a:t>
            </a:r>
            <a:r>
              <a:rPr lang="en-US" dirty="0"/>
              <a:t>.</a:t>
            </a:r>
            <a:endParaRPr lang="vi-VN" dirty="0"/>
          </a:p>
          <a:p>
            <a:pPr marL="285750" indent="-285750">
              <a:buFontTx/>
              <a:buChar char="-"/>
            </a:pPr>
            <a:r>
              <a:rPr lang="en-US" dirty="0" err="1"/>
              <a:t>Sức</a:t>
            </a:r>
            <a:r>
              <a:rPr lang="en-US" dirty="0"/>
              <a:t> </a:t>
            </a:r>
            <a:r>
              <a:rPr lang="en-US" dirty="0" err="1"/>
              <a:t>mạnh</a:t>
            </a:r>
            <a:r>
              <a:rPr lang="en-US" dirty="0"/>
              <a:t> </a:t>
            </a:r>
            <a:r>
              <a:rPr lang="en-US" dirty="0" err="1"/>
              <a:t>của</a:t>
            </a:r>
            <a:r>
              <a:rPr lang="en-US" dirty="0"/>
              <a:t> </a:t>
            </a:r>
            <a:r>
              <a:rPr lang="en-US" dirty="0" err="1"/>
              <a:t>Gióng</a:t>
            </a:r>
            <a:r>
              <a:rPr lang="en-US" dirty="0"/>
              <a:t> là </a:t>
            </a:r>
            <a:r>
              <a:rPr lang="en-US" dirty="0" err="1"/>
              <a:t>sức</a:t>
            </a:r>
            <a:r>
              <a:rPr lang="en-US" dirty="0"/>
              <a:t> </a:t>
            </a:r>
            <a:r>
              <a:rPr lang="en-US" dirty="0" err="1"/>
              <a:t>mạnh</a:t>
            </a:r>
            <a:r>
              <a:rPr lang="en-US" dirty="0"/>
              <a:t> </a:t>
            </a:r>
            <a:r>
              <a:rPr lang="en-US" dirty="0" err="1"/>
              <a:t>của</a:t>
            </a:r>
            <a:r>
              <a:rPr lang="en-US" dirty="0"/>
              <a:t> </a:t>
            </a:r>
            <a:r>
              <a:rPr lang="en-US" dirty="0" err="1"/>
              <a:t>toàn</a:t>
            </a:r>
            <a:r>
              <a:rPr lang="en-US" dirty="0"/>
              <a:t> </a:t>
            </a:r>
            <a:r>
              <a:rPr lang="en-US" dirty="0" err="1"/>
              <a:t>dân</a:t>
            </a:r>
            <a:r>
              <a:rPr lang="en-US" dirty="0"/>
              <a:t>. </a:t>
            </a:r>
          </a:p>
        </p:txBody>
      </p:sp>
    </p:spTree>
    <p:extLst>
      <p:ext uri="{BB962C8B-B14F-4D97-AF65-F5344CB8AC3E}">
        <p14:creationId xmlns:p14="http://schemas.microsoft.com/office/powerpoint/2010/main" val="409923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19300" y="76200"/>
            <a:ext cx="51054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400" b="1" dirty="0"/>
              <a:t>3</a:t>
            </a:r>
            <a:r>
              <a:rPr lang="vi-VN" sz="2400" b="1" dirty="0"/>
              <a:t>. Gióng</a:t>
            </a:r>
            <a:r>
              <a:rPr lang="en-US" sz="2400" b="1" dirty="0"/>
              <a:t> </a:t>
            </a:r>
            <a:r>
              <a:rPr lang="en-US" sz="2400" b="1" dirty="0" err="1"/>
              <a:t>đánh</a:t>
            </a:r>
            <a:r>
              <a:rPr lang="en-US" sz="2400" b="1" dirty="0"/>
              <a:t> tan </a:t>
            </a:r>
            <a:r>
              <a:rPr lang="en-US" sz="2400" b="1" dirty="0" err="1"/>
              <a:t>giặc</a:t>
            </a:r>
            <a:r>
              <a:rPr lang="en-US" sz="2400" b="1" dirty="0"/>
              <a:t> </a:t>
            </a:r>
            <a:r>
              <a:rPr lang="en-US" sz="2400" b="1" dirty="0" err="1"/>
              <a:t>va</a:t>
            </a:r>
            <a:r>
              <a:rPr lang="en-US" sz="2400" b="1" dirty="0"/>
              <a:t>̀ bay </a:t>
            </a:r>
            <a:r>
              <a:rPr lang="en-US" sz="2400" b="1" dirty="0" err="1"/>
              <a:t>về</a:t>
            </a:r>
            <a:r>
              <a:rPr lang="en-US" sz="2400" b="1" dirty="0"/>
              <a:t>̀ </a:t>
            </a:r>
            <a:r>
              <a:rPr lang="en-US" sz="2400" b="1" dirty="0" err="1"/>
              <a:t>trời</a:t>
            </a:r>
            <a:endParaRPr lang="x-none" sz="2400" b="1" dirty="0">
              <a:latin typeface="Times New Roman" panose="02020603050405020304" pitchFamily="18" charset="0"/>
              <a:cs typeface="Times New Roman" panose="02020603050405020304" pitchFamily="18" charset="0"/>
            </a:endParaRPr>
          </a:p>
        </p:txBody>
      </p:sp>
      <p:graphicFrame>
        <p:nvGraphicFramePr>
          <p:cNvPr id="9" name="Table 9"/>
          <p:cNvGraphicFramePr>
            <a:graphicFrameLocks noGrp="1"/>
          </p:cNvGraphicFramePr>
          <p:nvPr>
            <p:extLst>
              <p:ext uri="{D42A27DB-BD31-4B8C-83A1-F6EECF244321}">
                <p14:modId xmlns:p14="http://schemas.microsoft.com/office/powerpoint/2010/main" val="619928155"/>
              </p:ext>
            </p:extLst>
          </p:nvPr>
        </p:nvGraphicFramePr>
        <p:xfrm>
          <a:off x="533400" y="685800"/>
          <a:ext cx="8077200" cy="5990980"/>
        </p:xfrm>
        <a:graphic>
          <a:graphicData uri="http://schemas.openxmlformats.org/drawingml/2006/table">
            <a:tbl>
              <a:tblPr firstRow="1" bandRow="1">
                <a:tableStyleId>{5940675A-B579-460E-94D1-54222C63F5DA}</a:tableStyleId>
              </a:tblPr>
              <a:tblGrid>
                <a:gridCol w="1328737">
                  <a:extLst>
                    <a:ext uri="{9D8B030D-6E8A-4147-A177-3AD203B41FA5}">
                      <a16:colId xmlns:a16="http://schemas.microsoft.com/office/drawing/2014/main" val="20000"/>
                    </a:ext>
                  </a:extLst>
                </a:gridCol>
                <a:gridCol w="6748463">
                  <a:extLst>
                    <a:ext uri="{9D8B030D-6E8A-4147-A177-3AD203B41FA5}">
                      <a16:colId xmlns:a16="http://schemas.microsoft.com/office/drawing/2014/main" val="20001"/>
                    </a:ext>
                  </a:extLst>
                </a:gridCol>
              </a:tblGrid>
              <a:tr h="425431">
                <a:tc>
                  <a:txBody>
                    <a:bodyPr/>
                    <a:lstStyle/>
                    <a:p>
                      <a:pPr algn="ctr"/>
                      <a:endParaRPr lang="x-none" sz="1800" b="1" dirty="0">
                        <a:latin typeface="Times New Roman" panose="02020603050405020304" pitchFamily="18" charset="0"/>
                        <a:cs typeface="Times New Roman" panose="02020603050405020304" pitchFamily="18" charset="0"/>
                      </a:endParaRPr>
                    </a:p>
                  </a:txBody>
                  <a:tcPr marL="91434" marR="91434" marT="45713" marB="45713"/>
                </a:tc>
                <a:tc>
                  <a:txBody>
                    <a:bodyPr/>
                    <a:lstStyle/>
                    <a:p>
                      <a:pPr algn="ctr"/>
                      <a:r>
                        <a:rPr lang="en-US" sz="1800" b="1" kern="1200" dirty="0" err="1">
                          <a:solidFill>
                            <a:schemeClr val="tx1"/>
                          </a:solidFill>
                          <a:effectLst/>
                          <a:latin typeface="Times New Roman" pitchFamily="18" charset="0"/>
                          <a:ea typeface="+mn-ea"/>
                          <a:cs typeface="Times New Roman" pitchFamily="18" charset="0"/>
                        </a:rPr>
                        <a:t>Gióng</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đánh</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thắng</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giặc</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va</a:t>
                      </a:r>
                      <a:r>
                        <a:rPr lang="en-US" sz="1800" b="1" kern="1200" dirty="0">
                          <a:solidFill>
                            <a:schemeClr val="tx1"/>
                          </a:solidFill>
                          <a:effectLst/>
                          <a:latin typeface="Times New Roman" pitchFamily="18" charset="0"/>
                          <a:ea typeface="+mn-ea"/>
                          <a:cs typeface="Times New Roman" pitchFamily="18" charset="0"/>
                        </a:rPr>
                        <a:t>̀ bay </a:t>
                      </a:r>
                      <a:r>
                        <a:rPr lang="en-US" sz="1800" b="1" kern="1200" dirty="0" err="1">
                          <a:solidFill>
                            <a:schemeClr val="tx1"/>
                          </a:solidFill>
                          <a:effectLst/>
                          <a:latin typeface="Times New Roman" pitchFamily="18" charset="0"/>
                          <a:ea typeface="+mn-ea"/>
                          <a:cs typeface="Times New Roman" pitchFamily="18" charset="0"/>
                        </a:rPr>
                        <a:t>vê</a:t>
                      </a:r>
                      <a:r>
                        <a:rPr lang="en-US" sz="1800" b="1" kern="1200" dirty="0">
                          <a:solidFill>
                            <a:schemeClr val="tx1"/>
                          </a:solidFill>
                          <a:effectLst/>
                          <a:latin typeface="Times New Roman" pitchFamily="18" charset="0"/>
                          <a:ea typeface="+mn-ea"/>
                          <a:cs typeface="Times New Roman" pitchFamily="18" charset="0"/>
                        </a:rPr>
                        <a:t>̀ </a:t>
                      </a:r>
                      <a:r>
                        <a:rPr lang="en-US" sz="1800" b="1" kern="1200" dirty="0" err="1">
                          <a:solidFill>
                            <a:schemeClr val="tx1"/>
                          </a:solidFill>
                          <a:effectLst/>
                          <a:latin typeface="Times New Roman" pitchFamily="18" charset="0"/>
                          <a:ea typeface="+mn-ea"/>
                          <a:cs typeface="Times New Roman" pitchFamily="18" charset="0"/>
                        </a:rPr>
                        <a:t>trời</a:t>
                      </a:r>
                      <a:endParaRPr lang="x-none" sz="1800" dirty="0">
                        <a:latin typeface="Times New Roman" pitchFamily="18" charset="0"/>
                        <a:cs typeface="Times New Roman" pitchFamily="18" charset="0"/>
                      </a:endParaRPr>
                    </a:p>
                  </a:txBody>
                  <a:tcPr marL="91434" marR="91434" marT="45713" marB="45713"/>
                </a:tc>
                <a:extLst>
                  <a:ext uri="{0D108BD9-81ED-4DB2-BD59-A6C34878D82A}">
                    <a16:rowId xmlns:a16="http://schemas.microsoft.com/office/drawing/2014/main" val="10000"/>
                  </a:ext>
                </a:extLst>
              </a:tr>
              <a:tr h="1633643">
                <a:tc>
                  <a:txBody>
                    <a:bodyPr/>
                    <a:lstStyle/>
                    <a:p>
                      <a:pPr marL="0" marR="0">
                        <a:spcBef>
                          <a:spcPts val="0"/>
                        </a:spcBef>
                        <a:spcAft>
                          <a:spcPts val="0"/>
                        </a:spcAft>
                      </a:pPr>
                      <a:endParaRPr lang="vi-VN" sz="1800" dirty="0">
                        <a:effectLst/>
                        <a:latin typeface="Times New Roman" pitchFamily="18" charset="0"/>
                        <a:ea typeface="Times New Roman"/>
                        <a:cs typeface="Times New Roman" pitchFamily="18" charset="0"/>
                      </a:endParaRPr>
                    </a:p>
                    <a:p>
                      <a:pPr marL="0" marR="0">
                        <a:spcBef>
                          <a:spcPts val="0"/>
                        </a:spcBef>
                        <a:spcAft>
                          <a:spcPts val="0"/>
                        </a:spcAft>
                      </a:pPr>
                      <a:endParaRPr lang="vi-VN" sz="1800" dirty="0">
                        <a:effectLst/>
                        <a:latin typeface="Times New Roman" pitchFamily="18" charset="0"/>
                        <a:ea typeface="Times New Roman"/>
                        <a:cs typeface="Times New Roman" pitchFamily="18" charset="0"/>
                      </a:endParaRPr>
                    </a:p>
                    <a:p>
                      <a:pPr marL="0" marR="0">
                        <a:spcBef>
                          <a:spcPts val="0"/>
                        </a:spcBef>
                        <a:spcAft>
                          <a:spcPts val="0"/>
                        </a:spcAft>
                      </a:pPr>
                      <a:r>
                        <a:rPr lang="en-US" sz="1800" dirty="0">
                          <a:effectLst/>
                          <a:latin typeface="Times New Roman" pitchFamily="18" charset="0"/>
                          <a:ea typeface="Times New Roman"/>
                          <a:cs typeface="Times New Roman" pitchFamily="18" charset="0"/>
                        </a:rPr>
                        <a:t>Chi </a:t>
                      </a:r>
                      <a:r>
                        <a:rPr lang="en-US" sz="1800" dirty="0" err="1">
                          <a:effectLst/>
                          <a:latin typeface="Times New Roman" pitchFamily="18" charset="0"/>
                          <a:ea typeface="Times New Roman"/>
                          <a:cs typeface="Times New Roman" pitchFamily="18" charset="0"/>
                        </a:rPr>
                        <a:t>tiết</a:t>
                      </a:r>
                      <a:r>
                        <a:rPr lang="en-US" sz="1800" dirty="0">
                          <a:effectLst/>
                          <a:latin typeface="Times New Roman" pitchFamily="18" charset="0"/>
                          <a:ea typeface="Times New Roman"/>
                          <a:cs typeface="Times New Roman" pitchFamily="18" charset="0"/>
                        </a:rPr>
                        <a:t> </a:t>
                      </a:r>
                      <a:r>
                        <a:rPr lang="en-US" sz="1800" dirty="0" err="1">
                          <a:effectLst/>
                          <a:latin typeface="Times New Roman" pitchFamily="18" charset="0"/>
                          <a:ea typeface="Times New Roman"/>
                          <a:cs typeface="Times New Roman" pitchFamily="18" charset="0"/>
                        </a:rPr>
                        <a:t>ki</a:t>
                      </a:r>
                      <a:r>
                        <a:rPr lang="en-US" sz="1800" dirty="0">
                          <a:effectLst/>
                          <a:latin typeface="Times New Roman" pitchFamily="18" charset="0"/>
                          <a:ea typeface="Times New Roman"/>
                          <a:cs typeface="Times New Roman" pitchFamily="18" charset="0"/>
                        </a:rPr>
                        <a:t>̀ lạ</a:t>
                      </a:r>
                    </a:p>
                  </a:txBody>
                  <a:tcPr marL="68580" marR="68580" marT="0" marB="0">
                    <a:lnR w="12700" cap="flat" cmpd="sng" algn="ctr">
                      <a:solidFill>
                        <a:schemeClr val="tx1"/>
                      </a:solidFill>
                      <a:prstDash val="solid"/>
                      <a:round/>
                      <a:headEnd type="none" w="med" len="med"/>
                      <a:tailEnd type="none" w="med" len="med"/>
                    </a:lnR>
                  </a:tcPr>
                </a:tc>
                <a:tc>
                  <a:txBody>
                    <a:bodyPr/>
                    <a:lstStyle/>
                    <a:p>
                      <a:endParaRPr lang="x-none" sz="1800" dirty="0">
                        <a:latin typeface="Times New Roman" pitchFamily="18" charset="0"/>
                        <a:cs typeface="Times New Roman" pitchFamily="18" charset="0"/>
                      </a:endParaRPr>
                    </a:p>
                  </a:txBody>
                  <a:tcPr marL="91434" marR="91434" marT="45713" marB="4571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77819">
                <a:tc>
                  <a:txBody>
                    <a:bodyPr/>
                    <a:lstStyle/>
                    <a:p>
                      <a:endParaRPr lang="vi-VN" sz="1800" kern="1200" dirty="0">
                        <a:solidFill>
                          <a:schemeClr val="tx1"/>
                        </a:solidFill>
                        <a:effectLst/>
                        <a:latin typeface="Times New Roman" pitchFamily="18" charset="0"/>
                        <a:ea typeface="+mn-ea"/>
                        <a:cs typeface="Times New Roman" pitchFamily="18" charset="0"/>
                      </a:endParaRPr>
                    </a:p>
                    <a:p>
                      <a:r>
                        <a:rPr lang="en-US" sz="1800" kern="1200" dirty="0" err="1">
                          <a:solidFill>
                            <a:schemeClr val="tx1"/>
                          </a:solidFill>
                          <a:effectLst/>
                          <a:latin typeface="Times New Roman" pitchFamily="18" charset="0"/>
                          <a:ea typeface="+mn-ea"/>
                          <a:cs typeface="Times New Roman" pitchFamily="18" charset="0"/>
                        </a:rPr>
                        <a:t>Tư</a:t>
                      </a:r>
                      <a:r>
                        <a:rPr lang="en-US" sz="1800" kern="1200" dirty="0">
                          <a:solidFill>
                            <a:schemeClr val="tx1"/>
                          </a:solidFill>
                          <a:effectLst/>
                          <a:latin typeface="Times New Roman" pitchFamily="18" charset="0"/>
                          <a:ea typeface="+mn-ea"/>
                          <a:cs typeface="Times New Roman" pitchFamily="18" charset="0"/>
                        </a:rPr>
                        <a:t>̀ “</a:t>
                      </a:r>
                      <a:r>
                        <a:rPr lang="en-US" sz="1800" kern="1200" dirty="0" err="1">
                          <a:solidFill>
                            <a:schemeClr val="tx1"/>
                          </a:solidFill>
                          <a:effectLst/>
                          <a:latin typeface="Times New Roman" pitchFamily="18" charset="0"/>
                          <a:ea typeface="+mn-ea"/>
                          <a:cs typeface="Times New Roman" pitchFamily="18" charset="0"/>
                        </a:rPr>
                        <a:t>chu</a:t>
                      </a:r>
                      <a:r>
                        <a:rPr lang="en-US" sz="1800" kern="1200" dirty="0">
                          <a:solidFill>
                            <a:schemeClr val="tx1"/>
                          </a:solidFill>
                          <a:effectLst/>
                          <a:latin typeface="Times New Roman" pitchFamily="18" charset="0"/>
                          <a:ea typeface="+mn-ea"/>
                          <a:cs typeface="Times New Roman" pitchFamily="18" charset="0"/>
                        </a:rPr>
                        <a:t>́ bé” </a:t>
                      </a:r>
                      <a:r>
                        <a:rPr lang="en-US" sz="1800" kern="1200" dirty="0" err="1">
                          <a:solidFill>
                            <a:schemeClr val="tx1"/>
                          </a:solidFill>
                          <a:effectLst/>
                          <a:latin typeface="Times New Roman" pitchFamily="18" charset="0"/>
                          <a:ea typeface="+mn-ea"/>
                          <a:cs typeface="Times New Roman" pitchFamily="18" charset="0"/>
                        </a:rPr>
                        <a:t>được</a:t>
                      </a:r>
                      <a:r>
                        <a:rPr lang="en-US" sz="1800" kern="1200" dirty="0">
                          <a:solidFill>
                            <a:schemeClr val="tx1"/>
                          </a:solidFill>
                          <a:effectLst/>
                          <a:latin typeface="Times New Roman" pitchFamily="18" charset="0"/>
                          <a:ea typeface="+mn-ea"/>
                          <a:cs typeface="Times New Roman" pitchFamily="18" charset="0"/>
                        </a:rPr>
                        <a:t> </a:t>
                      </a:r>
                      <a:r>
                        <a:rPr lang="en-US" sz="1800" kern="1200" dirty="0" err="1">
                          <a:solidFill>
                            <a:schemeClr val="tx1"/>
                          </a:solidFill>
                          <a:effectLst/>
                          <a:latin typeface="Times New Roman" pitchFamily="18" charset="0"/>
                          <a:ea typeface="+mn-ea"/>
                          <a:cs typeface="Times New Roman" pitchFamily="18" charset="0"/>
                        </a:rPr>
                        <a:t>thay</a:t>
                      </a:r>
                      <a:r>
                        <a:rPr lang="en-US" sz="1800" kern="1200" dirty="0">
                          <a:solidFill>
                            <a:schemeClr val="tx1"/>
                          </a:solidFill>
                          <a:effectLst/>
                          <a:latin typeface="Times New Roman" pitchFamily="18" charset="0"/>
                          <a:ea typeface="+mn-ea"/>
                          <a:cs typeface="Times New Roman" pitchFamily="18" charset="0"/>
                        </a:rPr>
                        <a:t> </a:t>
                      </a:r>
                      <a:r>
                        <a:rPr lang="en-US" sz="1800" kern="1200" dirty="0" err="1">
                          <a:solidFill>
                            <a:schemeClr val="tx1"/>
                          </a:solidFill>
                          <a:effectLst/>
                          <a:latin typeface="Times New Roman" pitchFamily="18" charset="0"/>
                          <a:ea typeface="+mn-ea"/>
                          <a:cs typeface="Times New Roman" pitchFamily="18" charset="0"/>
                        </a:rPr>
                        <a:t>bằng</a:t>
                      </a:r>
                      <a:r>
                        <a:rPr lang="en-US" sz="1800" kern="1200" dirty="0">
                          <a:solidFill>
                            <a:schemeClr val="tx1"/>
                          </a:solidFill>
                          <a:effectLst/>
                          <a:latin typeface="Times New Roman" pitchFamily="18" charset="0"/>
                          <a:ea typeface="+mn-ea"/>
                          <a:cs typeface="Times New Roman" pitchFamily="18" charset="0"/>
                        </a:rPr>
                        <a:t> “</a:t>
                      </a:r>
                      <a:r>
                        <a:rPr lang="en-US" sz="1800" kern="1200" dirty="0" err="1">
                          <a:solidFill>
                            <a:schemeClr val="tx1"/>
                          </a:solidFill>
                          <a:effectLst/>
                          <a:latin typeface="Times New Roman" pitchFamily="18" charset="0"/>
                          <a:ea typeface="+mn-ea"/>
                          <a:cs typeface="Times New Roman" pitchFamily="18" charset="0"/>
                        </a:rPr>
                        <a:t>tráng</a:t>
                      </a:r>
                      <a:r>
                        <a:rPr lang="en-US" sz="1800" kern="1200" dirty="0">
                          <a:solidFill>
                            <a:schemeClr val="tx1"/>
                          </a:solidFill>
                          <a:effectLst/>
                          <a:latin typeface="Times New Roman" pitchFamily="18" charset="0"/>
                          <a:ea typeface="+mn-ea"/>
                          <a:cs typeface="Times New Roman" pitchFamily="18" charset="0"/>
                        </a:rPr>
                        <a:t> </a:t>
                      </a:r>
                      <a:r>
                        <a:rPr lang="en-US" sz="1800" kern="1200" dirty="0" err="1">
                          <a:solidFill>
                            <a:schemeClr val="tx1"/>
                          </a:solidFill>
                          <a:effectLst/>
                          <a:latin typeface="Times New Roman" pitchFamily="18" charset="0"/>
                          <a:ea typeface="+mn-ea"/>
                          <a:cs typeface="Times New Roman" pitchFamily="18" charset="0"/>
                        </a:rPr>
                        <a:t>si</a:t>
                      </a:r>
                      <a:r>
                        <a:rPr lang="en-US" sz="1800" kern="1200" dirty="0">
                          <a:solidFill>
                            <a:schemeClr val="tx1"/>
                          </a:solidFill>
                          <a:effectLst/>
                          <a:latin typeface="Times New Roman" pitchFamily="18" charset="0"/>
                          <a:ea typeface="+mn-ea"/>
                          <a:cs typeface="Times New Roman" pitchFamily="18" charset="0"/>
                        </a:rPr>
                        <a:t>̃” có ý </a:t>
                      </a:r>
                      <a:r>
                        <a:rPr lang="en-US" sz="1800" kern="1200" dirty="0" err="1">
                          <a:solidFill>
                            <a:schemeClr val="tx1"/>
                          </a:solidFill>
                          <a:effectLst/>
                          <a:latin typeface="Times New Roman" pitchFamily="18" charset="0"/>
                          <a:ea typeface="+mn-ea"/>
                          <a:cs typeface="Times New Roman" pitchFamily="18" charset="0"/>
                        </a:rPr>
                        <a:t>nghĩa</a:t>
                      </a:r>
                      <a:r>
                        <a:rPr lang="en-US" sz="1800" kern="1200" dirty="0">
                          <a:solidFill>
                            <a:schemeClr val="tx1"/>
                          </a:solidFill>
                          <a:effectLst/>
                          <a:latin typeface="Times New Roman" pitchFamily="18" charset="0"/>
                          <a:ea typeface="+mn-ea"/>
                          <a:cs typeface="Times New Roman" pitchFamily="18" charset="0"/>
                        </a:rPr>
                        <a:t> </a:t>
                      </a:r>
                      <a:r>
                        <a:rPr lang="en-US" sz="1800" kern="1200" dirty="0" err="1">
                          <a:solidFill>
                            <a:schemeClr val="tx1"/>
                          </a:solidFill>
                          <a:effectLst/>
                          <a:latin typeface="Times New Roman" pitchFamily="18" charset="0"/>
                          <a:ea typeface="+mn-ea"/>
                          <a:cs typeface="Times New Roman" pitchFamily="18" charset="0"/>
                        </a:rPr>
                        <a:t>gi</a:t>
                      </a:r>
                      <a:r>
                        <a:rPr lang="en-US" sz="1800" kern="1200" dirty="0">
                          <a:solidFill>
                            <a:schemeClr val="tx1"/>
                          </a:solidFill>
                          <a:effectLst/>
                          <a:latin typeface="Times New Roman" pitchFamily="18" charset="0"/>
                          <a:ea typeface="+mn-ea"/>
                          <a:cs typeface="Times New Roman" pitchFamily="18" charset="0"/>
                        </a:rPr>
                        <a:t>̀</a:t>
                      </a:r>
                      <a:endParaRPr lang="vi-VN" sz="1800" kern="1200" dirty="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800" kern="1200" dirty="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800" kern="1200" dirty="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800" kern="1200" dirty="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800" kern="1200" dirty="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New Roman" pitchFamily="18" charset="0"/>
                          <a:ea typeface="+mn-ea"/>
                          <a:cs typeface="Times New Roman" pitchFamily="18" charset="0"/>
                        </a:rPr>
                        <a:t>Ý </a:t>
                      </a:r>
                      <a:r>
                        <a:rPr lang="en-US" sz="1800" kern="1200" dirty="0" err="1">
                          <a:solidFill>
                            <a:schemeClr val="tx1"/>
                          </a:solidFill>
                          <a:effectLst/>
                          <a:latin typeface="Times New Roman" pitchFamily="18" charset="0"/>
                          <a:ea typeface="+mn-ea"/>
                          <a:cs typeface="Times New Roman" pitchFamily="18" charset="0"/>
                        </a:rPr>
                        <a:t>nghĩa</a:t>
                      </a:r>
                      <a:r>
                        <a:rPr lang="en-US" sz="1800" kern="1200" dirty="0">
                          <a:solidFill>
                            <a:schemeClr val="tx1"/>
                          </a:solidFill>
                          <a:effectLst/>
                          <a:latin typeface="Times New Roman" pitchFamily="18" charset="0"/>
                          <a:ea typeface="+mn-ea"/>
                          <a:cs typeface="Times New Roman" pitchFamily="18" charset="0"/>
                        </a:rPr>
                        <a:t> </a:t>
                      </a:r>
                    </a:p>
                    <a:p>
                      <a:endParaRPr lang="vi-VN" sz="1800" kern="1200" dirty="0">
                        <a:solidFill>
                          <a:schemeClr val="tx1"/>
                        </a:solidFill>
                        <a:effectLst/>
                        <a:latin typeface="Times New Roman" pitchFamily="18" charset="0"/>
                        <a:ea typeface="+mn-ea"/>
                        <a:cs typeface="Times New Roman" pitchFamily="18" charset="0"/>
                      </a:endParaRPr>
                    </a:p>
                    <a:p>
                      <a:endParaRPr lang="vi-VN" sz="1800" dirty="0">
                        <a:latin typeface="Times New Roman" pitchFamily="18" charset="0"/>
                        <a:cs typeface="Times New Roman" pitchFamily="18" charset="0"/>
                      </a:endParaRPr>
                    </a:p>
                    <a:p>
                      <a:endParaRPr lang="vi-VN" sz="1800" dirty="0">
                        <a:latin typeface="Times New Roman" pitchFamily="18" charset="0"/>
                        <a:cs typeface="Times New Roman" pitchFamily="18" charset="0"/>
                      </a:endParaRPr>
                    </a:p>
                  </a:txBody>
                  <a:tcPr marL="91434" marR="91434" marT="45713" marB="45713">
                    <a:lnR w="12700" cap="flat" cmpd="sng" algn="ctr">
                      <a:solidFill>
                        <a:schemeClr val="tx1"/>
                      </a:solidFill>
                      <a:prstDash val="solid"/>
                      <a:round/>
                      <a:headEnd type="none" w="med" len="med"/>
                      <a:tailEnd type="none" w="med" len="med"/>
                    </a:lnR>
                  </a:tcPr>
                </a:tc>
                <a:tc>
                  <a:txBody>
                    <a:bodyPr/>
                    <a:lstStyle/>
                    <a:p>
                      <a:endParaRPr lang="x-none" sz="1800" dirty="0">
                        <a:latin typeface="Times New Roman" pitchFamily="18" charset="0"/>
                        <a:cs typeface="Times New Roman" pitchFamily="18" charset="0"/>
                      </a:endParaRPr>
                    </a:p>
                  </a:txBody>
                  <a:tcPr marL="91434" marR="91434" marT="45713" marB="4571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cxnSp>
        <p:nvCxnSpPr>
          <p:cNvPr id="3" name="Straight Connector 2"/>
          <p:cNvCxnSpPr/>
          <p:nvPr/>
        </p:nvCxnSpPr>
        <p:spPr>
          <a:xfrm>
            <a:off x="533400" y="4724400"/>
            <a:ext cx="8077200"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875817" y="4706566"/>
            <a:ext cx="6629400" cy="2031325"/>
          </a:xfrm>
          <a:prstGeom prst="rect">
            <a:avLst/>
          </a:prstGeom>
          <a:noFill/>
        </p:spPr>
        <p:txBody>
          <a:bodyPr wrap="square" rtlCol="0">
            <a:spAutoFit/>
          </a:bodyPr>
          <a:lstStyle/>
          <a:p>
            <a:pPr lvl="0"/>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Roi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giặc</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Gióng</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Quyết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giết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giặc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cùng</a:t>
            </a:r>
            <a:r>
              <a:rPr lang="en-US" dirty="0">
                <a:latin typeface="Times New Roman" pitchFamily="18" charset="0"/>
                <a:cs typeface="Times New Roman" pitchFamily="18" charset="0"/>
              </a:rPr>
              <a:t>.</a:t>
            </a:r>
          </a:p>
          <a:p>
            <a:pPr lvl="0"/>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Giặc</a:t>
            </a:r>
            <a:r>
              <a:rPr lang="en-US" dirty="0">
                <a:latin typeface="Times New Roman" pitchFamily="18" charset="0"/>
                <a:cs typeface="Times New Roman" pitchFamily="18" charset="0"/>
              </a:rPr>
              <a:t> tan </a:t>
            </a:r>
            <a:r>
              <a:rPr lang="en-US" dirty="0" err="1">
                <a:latin typeface="Times New Roman" pitchFamily="18" charset="0"/>
                <a:cs typeface="Times New Roman" pitchFamily="18" charset="0"/>
              </a:rPr>
              <a:t>Gióng</a:t>
            </a:r>
            <a:r>
              <a:rPr lang="en-US" dirty="0">
                <a:latin typeface="Times New Roman" pitchFamily="18" charset="0"/>
                <a:cs typeface="Times New Roman" pitchFamily="18" charset="0"/>
              </a:rPr>
              <a:t> bay </a:t>
            </a:r>
            <a:r>
              <a:rPr lang="en-US" dirty="0" err="1">
                <a:latin typeface="Times New Roman" pitchFamily="18" charset="0"/>
                <a:cs typeface="Times New Roman" pitchFamily="18" charset="0"/>
              </a:rPr>
              <a:t>vê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trời</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hùng</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Gióng</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biểu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Lang.</a:t>
            </a:r>
          </a:p>
        </p:txBody>
      </p:sp>
      <p:sp>
        <p:nvSpPr>
          <p:cNvPr id="11" name="TextBox 10"/>
          <p:cNvSpPr txBox="1"/>
          <p:nvPr/>
        </p:nvSpPr>
        <p:spPr>
          <a:xfrm>
            <a:off x="1875817" y="1066800"/>
            <a:ext cx="6591300" cy="1754326"/>
          </a:xfrm>
          <a:prstGeom prst="rect">
            <a:avLst/>
          </a:prstGeom>
          <a:noFill/>
        </p:spPr>
        <p:txBody>
          <a:bodyPr wrap="square" rtlCol="0">
            <a:spAutoFit/>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Mặc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hết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khác</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giặc</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Giặc</a:t>
            </a:r>
            <a:r>
              <a:rPr lang="en-US" dirty="0">
                <a:latin typeface="Times New Roman" pitchFamily="18" charset="0"/>
                <a:cs typeface="Times New Roman" pitchFamily="18" charset="0"/>
              </a:rPr>
              <a:t> tan, </a:t>
            </a:r>
            <a:r>
              <a:rPr lang="en-US" dirty="0" err="1">
                <a:latin typeface="Times New Roman" pitchFamily="18" charset="0"/>
                <a:cs typeface="Times New Roman" pitchFamily="18" charset="0"/>
              </a:rPr>
              <a:t>Gióng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ngựa</a:t>
            </a:r>
            <a:r>
              <a:rPr lang="en-US" dirty="0">
                <a:latin typeface="Times New Roman" pitchFamily="18" charset="0"/>
                <a:cs typeface="Times New Roman" pitchFamily="18" charset="0"/>
              </a:rPr>
              <a:t> bay </a:t>
            </a:r>
            <a:r>
              <a:rPr lang="en-US" dirty="0" err="1">
                <a:latin typeface="Times New Roman" pitchFamily="18" charset="0"/>
                <a:cs typeface="Times New Roman" pitchFamily="18" charset="0"/>
              </a:rPr>
              <a:t>vê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trời</a:t>
            </a:r>
            <a:r>
              <a:rPr lang="en-US" dirty="0">
                <a:latin typeface="Times New Roman" pitchFamily="18" charset="0"/>
                <a:cs typeface="Times New Roman" pitchFamily="18" charset="0"/>
              </a:rPr>
              <a:t>.</a:t>
            </a:r>
            <a:endParaRPr lang="x-none">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12" name="TextBox 11"/>
          <p:cNvSpPr txBox="1"/>
          <p:nvPr/>
        </p:nvSpPr>
        <p:spPr>
          <a:xfrm>
            <a:off x="1875817" y="2720876"/>
            <a:ext cx="6734783" cy="2031325"/>
          </a:xfrm>
          <a:prstGeom prst="rect">
            <a:avLst/>
          </a:prstGeom>
          <a:noFill/>
        </p:spPr>
        <p:txBody>
          <a:bodyPr wrap="square" rtlCol="0">
            <a:spAutoFit/>
          </a:bodyPr>
          <a:lstStyle/>
          <a:p>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fr-FR" dirty="0" err="1">
                <a:latin typeface="Times New Roman" pitchFamily="18" charset="0"/>
                <a:cs typeface="Times New Roman" pitchFamily="18" charset="0"/>
              </a:rPr>
              <a:t>Sự</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lớn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lên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Gióng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đã</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đáp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ứng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được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yêu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cầu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và</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nhiệm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vụ</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cứu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nước</a:t>
            </a:r>
            <a:r>
              <a:rPr lang="fr-FR" dirty="0">
                <a:latin typeface="Times New Roman" pitchFamily="18" charset="0"/>
                <a:cs typeface="Times New Roman" pitchFamily="18" charset="0"/>
              </a:rPr>
              <a:t>. </a:t>
            </a:r>
            <a:endParaRPr lang="vi-VN" dirty="0">
              <a:latin typeface="Times New Roman" pitchFamily="18" charset="0"/>
              <a:cs typeface="Times New Roman" pitchFamily="18" charset="0"/>
            </a:endParaRPr>
          </a:p>
          <a:p>
            <a:r>
              <a:rPr lang="vi-VN" dirty="0">
                <a:latin typeface="Times New Roman" pitchFamily="18" charset="0"/>
                <a:cs typeface="Times New Roman" pitchFamily="18" charset="0"/>
              </a:rPr>
              <a:t>- </a:t>
            </a:r>
            <a:r>
              <a:rPr lang="fr-FR" dirty="0">
                <a:latin typeface="Times New Roman" pitchFamily="18" charset="0"/>
                <a:cs typeface="Times New Roman" pitchFamily="18" charset="0"/>
              </a:rPr>
              <a:t>Khi </a:t>
            </a:r>
            <a:r>
              <a:rPr lang="fr-FR" dirty="0" err="1">
                <a:latin typeface="Times New Roman" pitchFamily="18" charset="0"/>
                <a:cs typeface="Times New Roman" pitchFamily="18" charset="0"/>
              </a:rPr>
              <a:t>lịch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sử</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đặt</a:t>
            </a:r>
            <a:r>
              <a:rPr lang="fr-FR" dirty="0">
                <a:latin typeface="Times New Roman" pitchFamily="18" charset="0"/>
                <a:cs typeface="Times New Roman" pitchFamily="18" charset="0"/>
              </a:rPr>
              <a:t> ra </a:t>
            </a:r>
            <a:r>
              <a:rPr lang="fr-FR" dirty="0" err="1">
                <a:latin typeface="Times New Roman" pitchFamily="18" charset="0"/>
                <a:cs typeface="Times New Roman" pitchFamily="18" charset="0"/>
              </a:rPr>
              <a:t>vấn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đề</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sống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còn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cấp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bách</a:t>
            </a:r>
            <a:r>
              <a:rPr lang="fr-FR" dirty="0">
                <a:latin typeface="Times New Roman" pitchFamily="18" charset="0"/>
                <a:cs typeface="Times New Roman" pitchFamily="18" charset="0"/>
              </a:rPr>
              <a:t>, khi </a:t>
            </a:r>
            <a:r>
              <a:rPr lang="fr-FR" dirty="0" err="1">
                <a:latin typeface="Times New Roman" pitchFamily="18" charset="0"/>
                <a:cs typeface="Times New Roman" pitchFamily="18" charset="0"/>
              </a:rPr>
              <a:t>tình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thế</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đòi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hỏi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dân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tộc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vươn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lên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một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tầm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vóc</a:t>
            </a:r>
            <a:r>
              <a:rPr lang="fr-FR" dirty="0">
                <a:latin typeface="Times New Roman" pitchFamily="18" charset="0"/>
                <a:cs typeface="Times New Roman" pitchFamily="18" charset="0"/>
              </a:rPr>
              <a:t> phi </a:t>
            </a:r>
            <a:r>
              <a:rPr lang="fr-FR" dirty="0" err="1">
                <a:latin typeface="Times New Roman" pitchFamily="18" charset="0"/>
                <a:cs typeface="Times New Roman" pitchFamily="18" charset="0"/>
              </a:rPr>
              <a:t>thường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thì</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dân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tộc</a:t>
            </a:r>
            <a:r>
              <a:rPr lang="fr-FR" dirty="0">
                <a:latin typeface="Times New Roman" pitchFamily="18" charset="0"/>
                <a:cs typeface="Times New Roman" pitchFamily="18" charset="0"/>
              </a:rPr>
              <a:t> ta </a:t>
            </a:r>
            <a:r>
              <a:rPr lang="fr-FR" dirty="0" err="1">
                <a:latin typeface="Times New Roman" pitchFamily="18" charset="0"/>
                <a:cs typeface="Times New Roman" pitchFamily="18" charset="0"/>
              </a:rPr>
              <a:t>vụt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lớn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dậy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như</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Thánh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Gióng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tự</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mình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thay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đổi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tư</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thế</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tầm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vóc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mình</a:t>
            </a:r>
            <a:r>
              <a:rPr lang="fr-FR" dirty="0">
                <a:latin typeface="Times New Roman" pitchFamily="18" charset="0"/>
                <a:cs typeface="Times New Roman" pitchFamily="18" charset="0"/>
              </a:rPr>
              <a:t>.</a:t>
            </a:r>
            <a:endParaRPr lang="x-none">
              <a:latin typeface="Times New Roman" pitchFamily="18" charset="0"/>
              <a:cs typeface="Times New Roman" pitchFamily="18" charset="0"/>
            </a:endParaRPr>
          </a:p>
        </p:txBody>
      </p:sp>
    </p:spTree>
    <p:extLst>
      <p:ext uri="{BB962C8B-B14F-4D97-AF65-F5344CB8AC3E}">
        <p14:creationId xmlns:p14="http://schemas.microsoft.com/office/powerpoint/2010/main" val="409923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708" y="-185294"/>
            <a:ext cx="9093201" cy="7043293"/>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7" name="Rectangle 6"/>
          <p:cNvSpPr/>
          <p:nvPr/>
        </p:nvSpPr>
        <p:spPr>
          <a:xfrm>
            <a:off x="1295400" y="152400"/>
            <a:ext cx="65532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VĂN BẢN 1: THÁNH GIÓNG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981200" y="1010986"/>
            <a:ext cx="5181600" cy="7416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KHỞI ĐỘNG</a:t>
            </a:r>
            <a:endParaRPr lang="en-US" sz="28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11" name="Right Arrow Callout 10"/>
          <p:cNvSpPr/>
          <p:nvPr/>
        </p:nvSpPr>
        <p:spPr>
          <a:xfrm>
            <a:off x="457200" y="2743200"/>
            <a:ext cx="1905000" cy="2209800"/>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rgbClr val="C00000"/>
                </a:solidFill>
                <a:latin typeface="Times New Roman" panose="02020603050405020304" pitchFamily="18" charset="0"/>
                <a:cs typeface="Times New Roman" panose="02020603050405020304" pitchFamily="18" charset="0"/>
              </a:rPr>
              <a:t>LUẬT CHƠI</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12" name="Pentagon 11"/>
          <p:cNvSpPr/>
          <p:nvPr/>
        </p:nvSpPr>
        <p:spPr>
          <a:xfrm>
            <a:off x="2590800" y="2133600"/>
            <a:ext cx="5257800" cy="865633"/>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latin typeface="Times New Roman" panose="02020603050405020304" pitchFamily="18" charset="0"/>
                <a:cs typeface="Times New Roman" panose="02020603050405020304" pitchFamily="18" charset="0"/>
              </a:rPr>
              <a:t>Chia </a:t>
            </a:r>
            <a:r>
              <a:rPr lang="en-US" dirty="0" err="1" smtClean="0">
                <a:latin typeface="Times New Roman" panose="02020603050405020304" pitchFamily="18" charset="0"/>
                <a:cs typeface="Times New Roman" panose="02020603050405020304" pitchFamily="18" charset="0"/>
              </a:rPr>
              <a:t>lớp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2 </a:t>
            </a:r>
            <a:r>
              <a:rPr lang="en-US" dirty="0" err="1" smtClean="0">
                <a:latin typeface="Times New Roman" panose="02020603050405020304" pitchFamily="18" charset="0"/>
                <a:cs typeface="Times New Roman" panose="02020603050405020304" pitchFamily="18" charset="0"/>
              </a:rPr>
              <a:t>đội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cử</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3" name="Pentagon 12"/>
          <p:cNvSpPr/>
          <p:nvPr/>
        </p:nvSpPr>
        <p:spPr>
          <a:xfrm>
            <a:off x="2590800" y="3216277"/>
            <a:ext cx="5257800" cy="1306955"/>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err="1" smtClean="0"/>
              <a:t>Sau</a:t>
            </a:r>
            <a:r>
              <a:rPr lang="en-US" dirty="0" smtClean="0"/>
              <a:t> </a:t>
            </a:r>
            <a:r>
              <a:rPr lang="en-US" dirty="0" err="1" smtClean="0"/>
              <a:t>khi</a:t>
            </a:r>
            <a:r>
              <a:rPr lang="en-US" dirty="0" smtClean="0"/>
              <a:t> </a:t>
            </a:r>
            <a:r>
              <a:rPr lang="en-US" dirty="0" err="1" smtClean="0"/>
              <a:t>cho</a:t>
            </a:r>
            <a:r>
              <a:rPr lang="en-US" dirty="0" smtClean="0"/>
              <a:t> HS </a:t>
            </a:r>
            <a:r>
              <a:rPr lang="en-US" dirty="0" err="1" smtClean="0"/>
              <a:t>quan</a:t>
            </a:r>
            <a:r>
              <a:rPr lang="en-US" dirty="0" smtClean="0"/>
              <a:t> </a:t>
            </a:r>
            <a:r>
              <a:rPr lang="en-US" dirty="0" err="1" smtClean="0"/>
              <a:t>sát</a:t>
            </a:r>
            <a:r>
              <a:rPr lang="en-US" dirty="0" smtClean="0"/>
              <a:t> </a:t>
            </a:r>
            <a:r>
              <a:rPr lang="en-US" dirty="0" err="1" smtClean="0"/>
              <a:t>các</a:t>
            </a:r>
            <a:r>
              <a:rPr lang="en-US" dirty="0" smtClean="0"/>
              <a:t> </a:t>
            </a:r>
            <a:r>
              <a:rPr lang="en-US" dirty="0" err="1" smtClean="0"/>
              <a:t>hình</a:t>
            </a:r>
            <a:r>
              <a:rPr lang="en-US" dirty="0" smtClean="0"/>
              <a:t> </a:t>
            </a:r>
            <a:r>
              <a:rPr lang="en-US" dirty="0" err="1" smtClean="0"/>
              <a:t>ảnh</a:t>
            </a:r>
            <a:r>
              <a:rPr lang="en-US" dirty="0" smtClean="0"/>
              <a:t>, </a:t>
            </a:r>
            <a:r>
              <a:rPr lang="en-US" dirty="0" err="1" smtClean="0"/>
              <a:t>hai</a:t>
            </a:r>
            <a:r>
              <a:rPr lang="en-US" dirty="0" smtClean="0"/>
              <a:t> </a:t>
            </a:r>
            <a:r>
              <a:rPr lang="en-US" dirty="0" err="1" smtClean="0"/>
              <a:t>đội</a:t>
            </a:r>
            <a:r>
              <a:rPr lang="en-US" dirty="0" smtClean="0"/>
              <a:t> </a:t>
            </a:r>
            <a:r>
              <a:rPr lang="en-US" dirty="0" err="1" smtClean="0"/>
              <a:t>sẽ</a:t>
            </a:r>
            <a:r>
              <a:rPr lang="en-US" dirty="0" smtClean="0"/>
              <a:t> </a:t>
            </a:r>
            <a:r>
              <a:rPr lang="en-US" dirty="0" err="1" smtClean="0"/>
              <a:t>đoán</a:t>
            </a:r>
            <a:r>
              <a:rPr lang="en-US" dirty="0" smtClean="0"/>
              <a:t> </a:t>
            </a:r>
            <a:r>
              <a:rPr lang="en-US" dirty="0" err="1" smtClean="0"/>
              <a:t>tên</a:t>
            </a:r>
            <a:r>
              <a:rPr lang="en-US" dirty="0" smtClean="0"/>
              <a:t> </a:t>
            </a:r>
            <a:r>
              <a:rPr lang="en-US" dirty="0" err="1" smtClean="0"/>
              <a:t>truyện</a:t>
            </a:r>
            <a:r>
              <a:rPr lang="en-US" dirty="0" smtClean="0"/>
              <a:t> </a:t>
            </a:r>
            <a:r>
              <a:rPr lang="en-US" dirty="0" err="1" smtClean="0"/>
              <a:t>truyền</a:t>
            </a:r>
            <a:r>
              <a:rPr lang="en-US" dirty="0" smtClean="0"/>
              <a:t> </a:t>
            </a:r>
            <a:r>
              <a:rPr lang="en-US" dirty="0" err="1" smtClean="0"/>
              <a:t>thuyết</a:t>
            </a:r>
            <a:r>
              <a:rPr lang="en-US" dirty="0" smtClean="0"/>
              <a:t> </a:t>
            </a:r>
            <a:r>
              <a:rPr lang="en-US" dirty="0" err="1" smtClean="0"/>
              <a:t>và</a:t>
            </a:r>
            <a:r>
              <a:rPr lang="en-US" dirty="0" smtClean="0"/>
              <a:t> </a:t>
            </a:r>
            <a:r>
              <a:rPr lang="en-US" dirty="0" err="1" smtClean="0"/>
              <a:t>nêu</a:t>
            </a:r>
            <a:r>
              <a:rPr lang="en-US" dirty="0" smtClean="0"/>
              <a:t> </a:t>
            </a:r>
            <a:r>
              <a:rPr lang="en-US" dirty="0" err="1" smtClean="0"/>
              <a:t>tên</a:t>
            </a:r>
            <a:r>
              <a:rPr lang="en-US" dirty="0" smtClean="0"/>
              <a:t> </a:t>
            </a:r>
            <a:r>
              <a:rPr lang="en-US" dirty="0" err="1" smtClean="0"/>
              <a:t>nhân</a:t>
            </a:r>
            <a:r>
              <a:rPr lang="en-US" dirty="0" smtClean="0"/>
              <a:t> </a:t>
            </a:r>
            <a:r>
              <a:rPr lang="en-US" dirty="0" err="1" smtClean="0"/>
              <a:t>vật</a:t>
            </a:r>
            <a:r>
              <a:rPr lang="en-US" dirty="0" smtClean="0"/>
              <a:t> </a:t>
            </a:r>
            <a:r>
              <a:rPr lang="en-US" dirty="0" err="1" smtClean="0"/>
              <a:t>chính</a:t>
            </a:r>
            <a:r>
              <a:rPr lang="en-US" dirty="0" smtClean="0"/>
              <a:t> </a:t>
            </a:r>
            <a:r>
              <a:rPr lang="en-US" dirty="0" err="1" smtClean="0"/>
              <a:t>trong</a:t>
            </a:r>
            <a:r>
              <a:rPr lang="en-US" dirty="0" smtClean="0"/>
              <a:t> </a:t>
            </a:r>
            <a:r>
              <a:rPr lang="en-US" dirty="0" err="1" smtClean="0"/>
              <a:t>truyện</a:t>
            </a:r>
            <a:r>
              <a:rPr lang="en-US" dirty="0" smtClean="0"/>
              <a:t> </a:t>
            </a:r>
            <a:r>
              <a:rPr lang="en-US" dirty="0" err="1" smtClean="0"/>
              <a:t>truyền</a:t>
            </a:r>
            <a:r>
              <a:rPr lang="en-US" dirty="0" smtClean="0"/>
              <a:t> </a:t>
            </a:r>
            <a:r>
              <a:rPr lang="en-US" dirty="0" err="1" smtClean="0"/>
              <a:t>thuyết</a:t>
            </a:r>
            <a:r>
              <a:rPr lang="en-US" dirty="0" smtClean="0"/>
              <a:t> </a:t>
            </a:r>
            <a:r>
              <a:rPr lang="en-US" dirty="0" err="1" smtClean="0"/>
              <a:t>được</a:t>
            </a:r>
            <a:r>
              <a:rPr lang="en-US" dirty="0" smtClean="0"/>
              <a:t> </a:t>
            </a:r>
            <a:r>
              <a:rPr lang="en-US" dirty="0" err="1" smtClean="0"/>
              <a:t>quan</a:t>
            </a:r>
            <a:r>
              <a:rPr lang="en-US" dirty="0" smtClean="0"/>
              <a:t> </a:t>
            </a:r>
            <a:r>
              <a:rPr lang="en-US" dirty="0" err="1" smtClean="0"/>
              <a:t>sát</a:t>
            </a:r>
            <a:r>
              <a:rPr lang="en-US" dirty="0" smtClean="0"/>
              <a:t>. </a:t>
            </a:r>
            <a:r>
              <a:rPr lang="en-US" dirty="0" err="1" smtClean="0"/>
              <a:t>Lần</a:t>
            </a:r>
            <a:r>
              <a:rPr lang="en-US" dirty="0" smtClean="0"/>
              <a:t> </a:t>
            </a:r>
            <a:r>
              <a:rPr lang="en-US" dirty="0" err="1" smtClean="0"/>
              <a:t>lượt</a:t>
            </a:r>
            <a:r>
              <a:rPr lang="en-US" dirty="0" smtClean="0"/>
              <a:t> </a:t>
            </a:r>
            <a:r>
              <a:rPr lang="en-US" dirty="0" err="1" smtClean="0"/>
              <a:t>từng</a:t>
            </a:r>
            <a:r>
              <a:rPr lang="en-US" dirty="0" smtClean="0"/>
              <a:t> HS </a:t>
            </a:r>
            <a:r>
              <a:rPr lang="en-US" dirty="0" err="1" smtClean="0"/>
              <a:t>ghi</a:t>
            </a:r>
            <a:r>
              <a:rPr lang="en-US" dirty="0" smtClean="0"/>
              <a:t> </a:t>
            </a:r>
            <a:r>
              <a:rPr lang="en-US" dirty="0" err="1" smtClean="0"/>
              <a:t>lên</a:t>
            </a:r>
            <a:r>
              <a:rPr lang="en-US" dirty="0" smtClean="0"/>
              <a:t> </a:t>
            </a:r>
            <a:r>
              <a:rPr lang="en-US" dirty="0" err="1" smtClean="0"/>
              <a:t>bảng</a:t>
            </a:r>
            <a:r>
              <a:rPr lang="en-US" dirty="0" smtClean="0"/>
              <a:t>.</a:t>
            </a:r>
            <a:endParaRPr lang="en-US" dirty="0"/>
          </a:p>
        </p:txBody>
      </p:sp>
      <p:sp>
        <p:nvSpPr>
          <p:cNvPr id="14" name="Pentagon 13"/>
          <p:cNvSpPr/>
          <p:nvPr/>
        </p:nvSpPr>
        <p:spPr>
          <a:xfrm>
            <a:off x="2590800" y="4740276"/>
            <a:ext cx="5257800" cy="1078356"/>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err="1" smtClean="0"/>
              <a:t>Trong</a:t>
            </a:r>
            <a:r>
              <a:rPr lang="en-US" dirty="0" smtClean="0"/>
              <a:t> </a:t>
            </a:r>
            <a:r>
              <a:rPr lang="en-US" dirty="0" err="1" smtClean="0"/>
              <a:t>thời</a:t>
            </a:r>
            <a:r>
              <a:rPr lang="en-US" dirty="0" smtClean="0"/>
              <a:t> </a:t>
            </a:r>
            <a:r>
              <a:rPr lang="en-US" dirty="0" err="1" smtClean="0"/>
              <a:t>gian</a:t>
            </a:r>
            <a:r>
              <a:rPr lang="en-US" dirty="0" smtClean="0"/>
              <a:t> 5 </a:t>
            </a:r>
            <a:r>
              <a:rPr lang="en-US" dirty="0" err="1" smtClean="0"/>
              <a:t>phút</a:t>
            </a:r>
            <a:r>
              <a:rPr lang="en-US" dirty="0" smtClean="0"/>
              <a:t>, </a:t>
            </a:r>
            <a:r>
              <a:rPr lang="en-US" dirty="0" err="1" smtClean="0"/>
              <a:t>đội</a:t>
            </a:r>
            <a:r>
              <a:rPr lang="en-US" dirty="0" smtClean="0"/>
              <a:t> </a:t>
            </a:r>
            <a:r>
              <a:rPr lang="en-US" dirty="0" err="1" smtClean="0"/>
              <a:t>nào</a:t>
            </a:r>
            <a:r>
              <a:rPr lang="en-US" dirty="0" smtClean="0"/>
              <a:t> </a:t>
            </a:r>
            <a:r>
              <a:rPr lang="en-US" dirty="0" err="1" smtClean="0"/>
              <a:t>viết</a:t>
            </a:r>
            <a:r>
              <a:rPr lang="en-US" dirty="0" smtClean="0"/>
              <a:t> </a:t>
            </a:r>
            <a:r>
              <a:rPr lang="en-US" dirty="0" err="1" smtClean="0"/>
              <a:t>được</a:t>
            </a:r>
            <a:r>
              <a:rPr lang="en-US" dirty="0" smtClean="0"/>
              <a:t> </a:t>
            </a:r>
            <a:r>
              <a:rPr lang="en-US" dirty="0" err="1" smtClean="0"/>
              <a:t>nhiều</a:t>
            </a:r>
            <a:r>
              <a:rPr lang="en-US" dirty="0" smtClean="0"/>
              <a:t> </a:t>
            </a:r>
            <a:r>
              <a:rPr lang="en-US" dirty="0" err="1" smtClean="0"/>
              <a:t>đáp</a:t>
            </a:r>
            <a:r>
              <a:rPr lang="en-US" dirty="0" smtClean="0"/>
              <a:t> </a:t>
            </a:r>
            <a:r>
              <a:rPr lang="en-US" dirty="0" err="1" smtClean="0"/>
              <a:t>án</a:t>
            </a:r>
            <a:r>
              <a:rPr lang="en-US" dirty="0" smtClean="0"/>
              <a:t> </a:t>
            </a:r>
            <a:r>
              <a:rPr lang="en-US" dirty="0" err="1" smtClean="0"/>
              <a:t>đúng</a:t>
            </a:r>
            <a:r>
              <a:rPr lang="en-US" dirty="0" smtClean="0"/>
              <a:t> </a:t>
            </a:r>
            <a:r>
              <a:rPr lang="en-US" dirty="0" err="1" smtClean="0"/>
              <a:t>lên</a:t>
            </a:r>
            <a:r>
              <a:rPr lang="en-US" dirty="0" smtClean="0"/>
              <a:t> </a:t>
            </a:r>
            <a:r>
              <a:rPr lang="en-US" dirty="0" err="1" smtClean="0"/>
              <a:t>bảng</a:t>
            </a:r>
            <a:r>
              <a:rPr lang="en-US" dirty="0" smtClean="0"/>
              <a:t> </a:t>
            </a:r>
            <a:r>
              <a:rPr lang="en-US" dirty="0" err="1" smtClean="0"/>
              <a:t>nhất</a:t>
            </a:r>
            <a:r>
              <a:rPr lang="en-US" dirty="0" smtClean="0"/>
              <a:t> </a:t>
            </a:r>
            <a:r>
              <a:rPr lang="en-US" dirty="0" err="1" smtClean="0"/>
              <a:t>sẽ</a:t>
            </a:r>
            <a:r>
              <a:rPr lang="en-US" dirty="0" smtClean="0"/>
              <a:t> </a:t>
            </a:r>
            <a:r>
              <a:rPr lang="en-US" dirty="0" err="1" smtClean="0"/>
              <a:t>thắng</a:t>
            </a:r>
            <a:r>
              <a:rPr lang="en-US" dirty="0" smtClean="0"/>
              <a:t> </a:t>
            </a:r>
            <a:r>
              <a:rPr lang="en-US" dirty="0" err="1" smtClean="0"/>
              <a:t>cuộc</a:t>
            </a:r>
            <a:r>
              <a:rPr lang="en-US" dirty="0" smtClean="0"/>
              <a:t>.</a:t>
            </a:r>
            <a:endParaRPr lang="en-US" dirty="0"/>
          </a:p>
        </p:txBody>
      </p:sp>
    </p:spTree>
    <p:extLst>
      <p:ext uri="{BB962C8B-B14F-4D97-AF65-F5344CB8AC3E}">
        <p14:creationId xmlns:p14="http://schemas.microsoft.com/office/powerpoint/2010/main" val="3696936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noChangeArrowheads="1"/>
          </p:cNvSpPr>
          <p:nvPr>
            <p:ph type="title"/>
          </p:nvPr>
        </p:nvSpPr>
        <p:spPr/>
        <p:txBody>
          <a:bodyPr/>
          <a:lstStyle/>
          <a:p>
            <a:endParaRPr lang="en-US"/>
          </a:p>
        </p:txBody>
      </p:sp>
      <p:pic>
        <p:nvPicPr>
          <p:cNvPr id="48130"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 name="TextBox 7"/>
          <p:cNvSpPr txBox="1"/>
          <p:nvPr/>
        </p:nvSpPr>
        <p:spPr>
          <a:xfrm>
            <a:off x="2133600" y="685800"/>
            <a:ext cx="5105400" cy="461665"/>
          </a:xfrm>
          <a:prstGeom prst="rect">
            <a:avLst/>
          </a:prstGeom>
          <a:solidFill>
            <a:schemeClr val="accent1">
              <a:tint val="20000"/>
            </a:schemeClr>
          </a:solidFill>
        </p:spPr>
        <p:txBody>
          <a:bodyPr>
            <a:spAutoFit/>
          </a:bodyPr>
          <a:lstStyle/>
          <a:p>
            <a:pPr algn="ctr">
              <a:defRPr/>
            </a:pPr>
            <a:r>
              <a:rPr lang="en-US" sz="2400" b="1" dirty="0"/>
              <a:t>4. </a:t>
            </a:r>
            <a:r>
              <a:rPr lang="en-US" sz="2400" b="1" dirty="0" err="1"/>
              <a:t>Những</a:t>
            </a:r>
            <a:r>
              <a:rPr lang="en-US" sz="2400" b="1" dirty="0"/>
              <a:t> </a:t>
            </a:r>
            <a:r>
              <a:rPr lang="en-US" sz="2400" b="1" dirty="0" err="1"/>
              <a:t>vết</a:t>
            </a:r>
            <a:r>
              <a:rPr lang="en-US" sz="2400" b="1" dirty="0"/>
              <a:t> </a:t>
            </a:r>
            <a:r>
              <a:rPr lang="en-US" sz="2400" b="1" dirty="0" err="1"/>
              <a:t>tích</a:t>
            </a:r>
            <a:r>
              <a:rPr lang="en-US" sz="2400" b="1" dirty="0"/>
              <a:t> </a:t>
            </a:r>
            <a:r>
              <a:rPr lang="en-US" sz="2400" b="1" dirty="0" err="1"/>
              <a:t>còn</a:t>
            </a:r>
            <a:r>
              <a:rPr lang="en-US" sz="2400" b="1" dirty="0"/>
              <a:t> </a:t>
            </a:r>
            <a:r>
              <a:rPr lang="en-US" sz="2400" b="1" dirty="0" err="1"/>
              <a:t>lại</a:t>
            </a:r>
            <a:r>
              <a:rPr lang="en-US" sz="2400" b="1" dirty="0"/>
              <a:t> </a:t>
            </a:r>
            <a:r>
              <a:rPr lang="en-US" sz="2400" b="1" dirty="0" err="1"/>
              <a:t>của</a:t>
            </a:r>
            <a:r>
              <a:rPr lang="en-US" sz="2400" b="1" dirty="0"/>
              <a:t> </a:t>
            </a:r>
            <a:r>
              <a:rPr lang="en-US" sz="2400" b="1" dirty="0" err="1"/>
              <a:t>Gióng</a:t>
            </a:r>
            <a:endParaRPr lang="x-none"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90600" y="2514600"/>
            <a:ext cx="7086600" cy="40934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000" dirty="0">
                <a:latin typeface="+mj-lt"/>
              </a:rPr>
              <a:t>? Liệt kê những dấu tích đánh giặc của Thánh Gióng?</a:t>
            </a:r>
            <a:endParaRPr lang="en-US" sz="2000" dirty="0">
              <a:latin typeface="+mj-lt"/>
            </a:endParaRPr>
          </a:p>
          <a:p>
            <a:r>
              <a:rPr lang="vi-VN" sz="2000" dirty="0">
                <a:latin typeface="+mj-lt"/>
              </a:rPr>
              <a:t>........................................................................................................................................................................................................................</a:t>
            </a:r>
            <a:endParaRPr lang="en-US" sz="2000" dirty="0">
              <a:latin typeface="+mj-lt"/>
            </a:endParaRPr>
          </a:p>
          <a:p>
            <a:r>
              <a:rPr lang="vi-VN" sz="2000" dirty="0">
                <a:latin typeface="+mj-lt"/>
              </a:rPr>
              <a:t> </a:t>
            </a:r>
            <a:endParaRPr lang="en-US" sz="2000" dirty="0">
              <a:latin typeface="+mj-lt"/>
            </a:endParaRPr>
          </a:p>
          <a:p>
            <a:r>
              <a:rPr lang="vi-VN" sz="2000" dirty="0">
                <a:latin typeface="+mj-lt"/>
              </a:rPr>
              <a:t>? </a:t>
            </a:r>
            <a:r>
              <a:rPr lang="en-US" sz="2000" dirty="0" err="1">
                <a:latin typeface="+mj-lt"/>
              </a:rPr>
              <a:t>Việc</a:t>
            </a:r>
            <a:r>
              <a:rPr lang="en-US" sz="2000" dirty="0">
                <a:latin typeface="+mj-lt"/>
              </a:rPr>
              <a:t> </a:t>
            </a:r>
            <a:r>
              <a:rPr lang="en-US" sz="2000" dirty="0" err="1">
                <a:latin typeface="+mj-lt"/>
              </a:rPr>
              <a:t>kể</a:t>
            </a:r>
            <a:r>
              <a:rPr lang="en-US" sz="2000" dirty="0">
                <a:latin typeface="+mj-lt"/>
              </a:rPr>
              <a:t> </a:t>
            </a:r>
            <a:r>
              <a:rPr lang="en-US" sz="2000" dirty="0" err="1">
                <a:latin typeface="+mj-lt"/>
              </a:rPr>
              <a:t>về</a:t>
            </a:r>
            <a:r>
              <a:rPr lang="en-US" sz="2000" dirty="0">
                <a:latin typeface="+mj-lt"/>
              </a:rPr>
              <a:t> </a:t>
            </a:r>
            <a:r>
              <a:rPr lang="en-US" sz="2000" dirty="0" err="1">
                <a:latin typeface="+mj-lt"/>
              </a:rPr>
              <a:t>những</a:t>
            </a:r>
            <a:r>
              <a:rPr lang="en-US" sz="2000" dirty="0">
                <a:latin typeface="+mj-lt"/>
              </a:rPr>
              <a:t> </a:t>
            </a:r>
            <a:r>
              <a:rPr lang="en-US" sz="2000" dirty="0" err="1">
                <a:latin typeface="+mj-lt"/>
              </a:rPr>
              <a:t>dấu</a:t>
            </a:r>
            <a:r>
              <a:rPr lang="en-US" sz="2000" dirty="0">
                <a:latin typeface="+mj-lt"/>
              </a:rPr>
              <a:t> </a:t>
            </a:r>
            <a:r>
              <a:rPr lang="en-US" sz="2000" dirty="0" err="1">
                <a:latin typeface="+mj-lt"/>
              </a:rPr>
              <a:t>tích</a:t>
            </a:r>
            <a:r>
              <a:rPr lang="en-US" sz="2000" dirty="0">
                <a:latin typeface="+mj-lt"/>
              </a:rPr>
              <a:t> </a:t>
            </a:r>
            <a:r>
              <a:rPr lang="en-US" sz="2000" dirty="0" err="1">
                <a:latin typeface="+mj-lt"/>
              </a:rPr>
              <a:t>đánh</a:t>
            </a:r>
            <a:r>
              <a:rPr lang="en-US" sz="2000" dirty="0">
                <a:latin typeface="+mj-lt"/>
              </a:rPr>
              <a:t> </a:t>
            </a:r>
            <a:r>
              <a:rPr lang="en-US" sz="2000" dirty="0" err="1">
                <a:latin typeface="+mj-lt"/>
              </a:rPr>
              <a:t>giặc</a:t>
            </a:r>
            <a:r>
              <a:rPr lang="en-US" sz="2000" dirty="0">
                <a:latin typeface="+mj-lt"/>
              </a:rPr>
              <a:t> </a:t>
            </a:r>
            <a:r>
              <a:rPr lang="en-US" sz="2000" dirty="0" err="1">
                <a:latin typeface="+mj-lt"/>
              </a:rPr>
              <a:t>của</a:t>
            </a:r>
            <a:r>
              <a:rPr lang="en-US" sz="2000" dirty="0">
                <a:latin typeface="+mj-lt"/>
              </a:rPr>
              <a:t> </a:t>
            </a:r>
            <a:r>
              <a:rPr lang="en-US" sz="2000" dirty="0" err="1">
                <a:latin typeface="+mj-lt"/>
              </a:rPr>
              <a:t>Thánh</a:t>
            </a:r>
            <a:r>
              <a:rPr lang="en-US" sz="2000" dirty="0">
                <a:latin typeface="+mj-lt"/>
              </a:rPr>
              <a:t> </a:t>
            </a:r>
            <a:r>
              <a:rPr lang="en-US" sz="2000" dirty="0" err="1">
                <a:latin typeface="+mj-lt"/>
              </a:rPr>
              <a:t>Gióng</a:t>
            </a:r>
            <a:r>
              <a:rPr lang="en-US" sz="2000" dirty="0">
                <a:latin typeface="+mj-lt"/>
              </a:rPr>
              <a:t> </a:t>
            </a:r>
            <a:r>
              <a:rPr lang="en-US" sz="2000" dirty="0" err="1">
                <a:latin typeface="+mj-lt"/>
              </a:rPr>
              <a:t>trong</a:t>
            </a:r>
            <a:r>
              <a:rPr lang="en-US" sz="2000" dirty="0">
                <a:latin typeface="+mj-lt"/>
              </a:rPr>
              <a:t> </a:t>
            </a:r>
            <a:r>
              <a:rPr lang="en-US" sz="2000" dirty="0" err="1">
                <a:latin typeface="+mj-lt"/>
              </a:rPr>
              <a:t>đoạn</a:t>
            </a:r>
            <a:r>
              <a:rPr lang="en-US" sz="2000" dirty="0">
                <a:latin typeface="+mj-lt"/>
              </a:rPr>
              <a:t> </a:t>
            </a:r>
            <a:r>
              <a:rPr lang="en-US" sz="2000" dirty="0" err="1">
                <a:latin typeface="+mj-lt"/>
              </a:rPr>
              <a:t>kết</a:t>
            </a:r>
            <a:r>
              <a:rPr lang="en-US" sz="2000" dirty="0">
                <a:latin typeface="+mj-lt"/>
              </a:rPr>
              <a:t> </a:t>
            </a:r>
            <a:r>
              <a:rPr lang="en-US" sz="2000" dirty="0" err="1">
                <a:latin typeface="+mj-lt"/>
              </a:rPr>
              <a:t>có</a:t>
            </a:r>
            <a:r>
              <a:rPr lang="en-US" sz="2000" dirty="0">
                <a:latin typeface="+mj-lt"/>
              </a:rPr>
              <a:t> ý </a:t>
            </a:r>
            <a:r>
              <a:rPr lang="en-US" sz="2000" dirty="0" err="1">
                <a:latin typeface="+mj-lt"/>
              </a:rPr>
              <a:t>nghĩa</a:t>
            </a:r>
            <a:r>
              <a:rPr lang="en-US" sz="2000" dirty="0">
                <a:latin typeface="+mj-lt"/>
              </a:rPr>
              <a:t> </a:t>
            </a:r>
            <a:r>
              <a:rPr lang="en-US" sz="2000" dirty="0" err="1">
                <a:latin typeface="+mj-lt"/>
              </a:rPr>
              <a:t>gì</a:t>
            </a:r>
            <a:r>
              <a:rPr lang="en-US" sz="2000" dirty="0">
                <a:latin typeface="+mj-lt"/>
              </a:rPr>
              <a:t>?</a:t>
            </a:r>
          </a:p>
          <a:p>
            <a:r>
              <a:rPr lang="vi-VN" sz="2000" dirty="0">
                <a:latin typeface="+mj-lt"/>
              </a:rPr>
              <a:t>........................................................................................................................................................................................................................</a:t>
            </a:r>
            <a:endParaRPr lang="en-US" sz="2000" dirty="0">
              <a:latin typeface="+mj-lt"/>
            </a:endParaRPr>
          </a:p>
          <a:p>
            <a:r>
              <a:rPr lang="vi-VN" sz="2000" dirty="0">
                <a:latin typeface="+mj-lt"/>
              </a:rPr>
              <a:t> </a:t>
            </a:r>
            <a:endParaRPr lang="en-US" sz="2000" dirty="0">
              <a:latin typeface="+mj-lt"/>
            </a:endParaRPr>
          </a:p>
          <a:p>
            <a:r>
              <a:rPr lang="vi-VN" sz="2000" dirty="0">
                <a:latin typeface="+mj-lt"/>
              </a:rPr>
              <a:t>?</a:t>
            </a:r>
            <a:r>
              <a:rPr lang="en-US" sz="2000" dirty="0" err="1">
                <a:latin typeface="+mj-lt"/>
              </a:rPr>
              <a:t>Sau</a:t>
            </a:r>
            <a:r>
              <a:rPr lang="en-US" sz="2000" dirty="0">
                <a:latin typeface="+mj-lt"/>
              </a:rPr>
              <a:t> </a:t>
            </a:r>
            <a:r>
              <a:rPr lang="en-US" sz="2000" dirty="0" err="1">
                <a:latin typeface="+mj-lt"/>
              </a:rPr>
              <a:t>khi</a:t>
            </a:r>
            <a:r>
              <a:rPr lang="en-US" sz="2000" dirty="0">
                <a:latin typeface="+mj-lt"/>
              </a:rPr>
              <a:t> </a:t>
            </a:r>
            <a:r>
              <a:rPr lang="en-US" sz="2000" dirty="0" err="1">
                <a:latin typeface="+mj-lt"/>
              </a:rPr>
              <a:t>đọc</a:t>
            </a:r>
            <a:r>
              <a:rPr lang="en-US" sz="2000" dirty="0">
                <a:latin typeface="+mj-lt"/>
              </a:rPr>
              <a:t> </a:t>
            </a:r>
            <a:r>
              <a:rPr lang="en-US" sz="2000" dirty="0" err="1">
                <a:latin typeface="+mj-lt"/>
              </a:rPr>
              <a:t>truyện</a:t>
            </a:r>
            <a:r>
              <a:rPr lang="en-US" sz="2000" dirty="0">
                <a:latin typeface="+mj-lt"/>
              </a:rPr>
              <a:t> </a:t>
            </a:r>
            <a:r>
              <a:rPr lang="en-US" sz="2000" dirty="0" err="1">
                <a:latin typeface="+mj-lt"/>
              </a:rPr>
              <a:t>Thánh</a:t>
            </a:r>
            <a:r>
              <a:rPr lang="en-US" sz="2000" dirty="0">
                <a:latin typeface="+mj-lt"/>
              </a:rPr>
              <a:t> </a:t>
            </a:r>
            <a:r>
              <a:rPr lang="en-US" sz="2000" dirty="0" err="1">
                <a:latin typeface="+mj-lt"/>
              </a:rPr>
              <a:t>Gióng</a:t>
            </a:r>
            <a:r>
              <a:rPr lang="en-US" sz="2000" dirty="0">
                <a:latin typeface="+mj-lt"/>
              </a:rPr>
              <a:t>, </a:t>
            </a:r>
            <a:r>
              <a:rPr lang="en-US" sz="2000" dirty="0" err="1">
                <a:latin typeface="+mj-lt"/>
              </a:rPr>
              <a:t>em</a:t>
            </a:r>
            <a:r>
              <a:rPr lang="en-US" sz="2000" dirty="0">
                <a:latin typeface="+mj-lt"/>
              </a:rPr>
              <a:t> </a:t>
            </a:r>
            <a:r>
              <a:rPr lang="en-US" sz="2000" dirty="0" err="1">
                <a:latin typeface="+mj-lt"/>
              </a:rPr>
              <a:t>có</a:t>
            </a:r>
            <a:r>
              <a:rPr lang="en-US" sz="2000" dirty="0">
                <a:latin typeface="+mj-lt"/>
              </a:rPr>
              <a:t> </a:t>
            </a:r>
            <a:r>
              <a:rPr lang="en-US" sz="2000" dirty="0" err="1">
                <a:latin typeface="+mj-lt"/>
              </a:rPr>
              <a:t>suy</a:t>
            </a:r>
            <a:r>
              <a:rPr lang="en-US" sz="2000" dirty="0">
                <a:latin typeface="+mj-lt"/>
              </a:rPr>
              <a:t> </a:t>
            </a:r>
            <a:r>
              <a:rPr lang="en-US" sz="2000" dirty="0" err="1">
                <a:latin typeface="+mj-lt"/>
              </a:rPr>
              <a:t>nghĩ</a:t>
            </a:r>
            <a:r>
              <a:rPr lang="en-US" sz="2000" dirty="0">
                <a:latin typeface="+mj-lt"/>
              </a:rPr>
              <a:t> </a:t>
            </a:r>
            <a:r>
              <a:rPr lang="en-US" sz="2000" dirty="0" err="1">
                <a:latin typeface="+mj-lt"/>
              </a:rPr>
              <a:t>gì</a:t>
            </a:r>
            <a:r>
              <a:rPr lang="en-US" sz="2000" dirty="0">
                <a:latin typeface="+mj-lt"/>
              </a:rPr>
              <a:t> </a:t>
            </a:r>
            <a:r>
              <a:rPr lang="en-US" sz="2000" dirty="0" err="1">
                <a:latin typeface="+mj-lt"/>
              </a:rPr>
              <a:t>về</a:t>
            </a:r>
            <a:r>
              <a:rPr lang="en-US" sz="2000" dirty="0">
                <a:latin typeface="+mj-lt"/>
              </a:rPr>
              <a:t> </a:t>
            </a:r>
            <a:r>
              <a:rPr lang="en-US" sz="2000" dirty="0" err="1">
                <a:latin typeface="+mj-lt"/>
              </a:rPr>
              <a:t>truyền</a:t>
            </a:r>
            <a:r>
              <a:rPr lang="en-US" sz="2000" dirty="0">
                <a:latin typeface="+mj-lt"/>
              </a:rPr>
              <a:t> </a:t>
            </a:r>
            <a:r>
              <a:rPr lang="en-US" sz="2000" dirty="0" err="1">
                <a:latin typeface="+mj-lt"/>
              </a:rPr>
              <a:t>thống</a:t>
            </a:r>
            <a:r>
              <a:rPr lang="en-US" sz="2000" dirty="0">
                <a:latin typeface="+mj-lt"/>
              </a:rPr>
              <a:t> </a:t>
            </a:r>
            <a:r>
              <a:rPr lang="en-US" sz="2000" dirty="0" err="1">
                <a:latin typeface="+mj-lt"/>
              </a:rPr>
              <a:t>yêu</a:t>
            </a:r>
            <a:r>
              <a:rPr lang="en-US" sz="2000" dirty="0">
                <a:latin typeface="+mj-lt"/>
              </a:rPr>
              <a:t> </a:t>
            </a:r>
            <a:r>
              <a:rPr lang="en-US" sz="2000" dirty="0" err="1">
                <a:latin typeface="+mj-lt"/>
              </a:rPr>
              <a:t>nước</a:t>
            </a:r>
            <a:r>
              <a:rPr lang="en-US" sz="2000" dirty="0">
                <a:latin typeface="+mj-lt"/>
              </a:rPr>
              <a:t>, </a:t>
            </a:r>
            <a:r>
              <a:rPr lang="en-US" sz="2000" dirty="0" err="1">
                <a:latin typeface="+mj-lt"/>
              </a:rPr>
              <a:t>chống</a:t>
            </a:r>
            <a:r>
              <a:rPr lang="en-US" sz="2000" dirty="0">
                <a:latin typeface="+mj-lt"/>
              </a:rPr>
              <a:t> </a:t>
            </a:r>
            <a:r>
              <a:rPr lang="en-US" sz="2000" dirty="0" err="1">
                <a:latin typeface="+mj-lt"/>
              </a:rPr>
              <a:t>giặc</a:t>
            </a:r>
            <a:r>
              <a:rPr lang="en-US" sz="2000" dirty="0">
                <a:latin typeface="+mj-lt"/>
              </a:rPr>
              <a:t> </a:t>
            </a:r>
            <a:r>
              <a:rPr lang="en-US" sz="2000" dirty="0" err="1">
                <a:latin typeface="+mj-lt"/>
              </a:rPr>
              <a:t>ngoại</a:t>
            </a:r>
            <a:r>
              <a:rPr lang="en-US" sz="2000" dirty="0">
                <a:latin typeface="+mj-lt"/>
              </a:rPr>
              <a:t> </a:t>
            </a:r>
            <a:r>
              <a:rPr lang="en-US" sz="2000" dirty="0" err="1">
                <a:latin typeface="+mj-lt"/>
              </a:rPr>
              <a:t>xâm</a:t>
            </a:r>
            <a:r>
              <a:rPr lang="en-US" sz="2000" dirty="0">
                <a:latin typeface="+mj-lt"/>
              </a:rPr>
              <a:t> </a:t>
            </a:r>
            <a:r>
              <a:rPr lang="en-US" sz="2000" dirty="0" err="1">
                <a:latin typeface="+mj-lt"/>
              </a:rPr>
              <a:t>của</a:t>
            </a:r>
            <a:r>
              <a:rPr lang="en-US" sz="2000" dirty="0">
                <a:latin typeface="+mj-lt"/>
              </a:rPr>
              <a:t> </a:t>
            </a:r>
            <a:r>
              <a:rPr lang="en-US" sz="2000" dirty="0" err="1">
                <a:latin typeface="+mj-lt"/>
              </a:rPr>
              <a:t>dân</a:t>
            </a:r>
            <a:r>
              <a:rPr lang="en-US" sz="2000" dirty="0">
                <a:latin typeface="+mj-lt"/>
              </a:rPr>
              <a:t> </a:t>
            </a:r>
            <a:r>
              <a:rPr lang="en-US" sz="2000" dirty="0" err="1">
                <a:latin typeface="+mj-lt"/>
              </a:rPr>
              <a:t>tộc</a:t>
            </a:r>
            <a:r>
              <a:rPr lang="en-US" sz="2000" dirty="0">
                <a:latin typeface="+mj-lt"/>
              </a:rPr>
              <a:t> ta?</a:t>
            </a:r>
          </a:p>
          <a:p>
            <a:r>
              <a:rPr lang="vi-VN" sz="2000" dirty="0">
                <a:latin typeface="+mj-lt"/>
              </a:rPr>
              <a:t>........................................................................................................................................................................................................................</a:t>
            </a:r>
            <a:endParaRPr lang="en-US" sz="2000" dirty="0">
              <a:latin typeface="+mj-lt"/>
            </a:endParaRPr>
          </a:p>
        </p:txBody>
      </p:sp>
      <p:sp>
        <p:nvSpPr>
          <p:cNvPr id="3" name="TextBox 2"/>
          <p:cNvSpPr txBox="1"/>
          <p:nvPr/>
        </p:nvSpPr>
        <p:spPr>
          <a:xfrm rot="10800000" flipH="1" flipV="1">
            <a:off x="2362201" y="1512458"/>
            <a:ext cx="4419598" cy="461665"/>
          </a:xfrm>
          <a:prstGeom prst="rect">
            <a:avLst/>
          </a:prstGeom>
          <a:noFill/>
        </p:spPr>
        <p:txBody>
          <a:bodyPr wrap="square" rtlCol="0">
            <a:spAutoFit/>
          </a:bodyPr>
          <a:lstStyle/>
          <a:p>
            <a:pPr algn="ctr"/>
            <a:r>
              <a:rPr lang="en-US" sz="2400" b="1" dirty="0" smtClean="0">
                <a:solidFill>
                  <a:srgbClr val="002060"/>
                </a:solidFill>
                <a:latin typeface="Times New Roman" panose="02020603050405020304" pitchFamily="18" charset="0"/>
                <a:cs typeface="Times New Roman" panose="02020603050405020304" pitchFamily="18" charset="0"/>
              </a:rPr>
              <a:t>PHIẾU HỌC TẬP SỐ 2</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23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noChangeArrowheads="1"/>
          </p:cNvSpPr>
          <p:nvPr>
            <p:ph type="title"/>
          </p:nvPr>
        </p:nvSpPr>
        <p:spPr/>
        <p:txBody>
          <a:bodyPr/>
          <a:lstStyle/>
          <a:p>
            <a:endParaRPr lang="en-US"/>
          </a:p>
        </p:txBody>
      </p:sp>
      <p:pic>
        <p:nvPicPr>
          <p:cNvPr id="48130"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609600"/>
            <a:ext cx="9144000" cy="7239000"/>
          </a:xfrm>
        </p:spPr>
      </p:pic>
      <p:sp>
        <p:nvSpPr>
          <p:cNvPr id="8" name="TextBox 7"/>
          <p:cNvSpPr txBox="1"/>
          <p:nvPr/>
        </p:nvSpPr>
        <p:spPr>
          <a:xfrm>
            <a:off x="2133600" y="304800"/>
            <a:ext cx="5105400" cy="461665"/>
          </a:xfrm>
          <a:prstGeom prst="rect">
            <a:avLst/>
          </a:prstGeom>
          <a:solidFill>
            <a:schemeClr val="accent1">
              <a:tint val="20000"/>
            </a:schemeClr>
          </a:solidFill>
        </p:spPr>
        <p:txBody>
          <a:bodyPr>
            <a:spAutoFit/>
          </a:bodyPr>
          <a:lstStyle/>
          <a:p>
            <a:pPr algn="ctr">
              <a:defRPr/>
            </a:pPr>
            <a:r>
              <a:rPr lang="en-US" sz="2400" b="1" dirty="0"/>
              <a:t>4. </a:t>
            </a:r>
            <a:r>
              <a:rPr lang="en-US" sz="2400" b="1" dirty="0" err="1"/>
              <a:t>Những</a:t>
            </a:r>
            <a:r>
              <a:rPr lang="en-US" sz="2400" b="1" dirty="0"/>
              <a:t> </a:t>
            </a:r>
            <a:r>
              <a:rPr lang="en-US" sz="2400" b="1" dirty="0" err="1"/>
              <a:t>vết</a:t>
            </a:r>
            <a:r>
              <a:rPr lang="en-US" sz="2400" b="1" dirty="0"/>
              <a:t> </a:t>
            </a:r>
            <a:r>
              <a:rPr lang="en-US" sz="2400" b="1" dirty="0" err="1"/>
              <a:t>tích</a:t>
            </a:r>
            <a:r>
              <a:rPr lang="en-US" sz="2400" b="1" dirty="0"/>
              <a:t> </a:t>
            </a:r>
            <a:r>
              <a:rPr lang="en-US" sz="2400" b="1" dirty="0" err="1"/>
              <a:t>còn</a:t>
            </a:r>
            <a:r>
              <a:rPr lang="en-US" sz="2400" b="1" dirty="0"/>
              <a:t> </a:t>
            </a:r>
            <a:r>
              <a:rPr lang="en-US" sz="2400" b="1" dirty="0" err="1"/>
              <a:t>lại</a:t>
            </a:r>
            <a:r>
              <a:rPr lang="en-US" sz="2400" b="1" dirty="0"/>
              <a:t> </a:t>
            </a:r>
            <a:r>
              <a:rPr lang="en-US" sz="2400" b="1" dirty="0" err="1"/>
              <a:t>của</a:t>
            </a:r>
            <a:r>
              <a:rPr lang="en-US" sz="2400" b="1" dirty="0"/>
              <a:t> </a:t>
            </a:r>
            <a:r>
              <a:rPr lang="en-US" sz="2400" b="1" dirty="0" err="1"/>
              <a:t>Gióng</a:t>
            </a:r>
            <a:endParaRPr lang="x-none"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0" y="838200"/>
            <a:ext cx="9134272" cy="60763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200" b="1" i="1" dirty="0">
                <a:latin typeface="Times New Roman" pitchFamily="18" charset="0"/>
                <a:cs typeface="Times New Roman" pitchFamily="18" charset="0"/>
              </a:rPr>
              <a:t>? Liệt kê những dấu tích đánh giặc của Thánh Gióng?</a:t>
            </a:r>
            <a:endParaRPr lang="en-US" sz="2200" b="1" i="1" dirty="0">
              <a:latin typeface="Times New Roman" pitchFamily="18" charset="0"/>
              <a:cs typeface="Times New Roman" pitchFamily="18" charset="0"/>
            </a:endParaRPr>
          </a:p>
          <a:p>
            <a:r>
              <a:rPr lang="vi-VN" sz="2200" dirty="0">
                <a:latin typeface="Times New Roman" pitchFamily="18" charset="0"/>
                <a:cs typeface="Times New Roman" pitchFamily="18" charset="0"/>
              </a:rPr>
              <a:t>+ Tre đằng ngà vì ngựa phun bị cháy ngả màu vàng</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Vết chân ngựa thành những hồ ao liên tiếp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Khi ngựa hét lửa, lửa cháy một làng-&gt; làng cháy </a:t>
            </a:r>
            <a:endParaRPr lang="en-US" sz="2200" dirty="0">
              <a:latin typeface="Times New Roman" pitchFamily="18" charset="0"/>
              <a:cs typeface="Times New Roman" pitchFamily="18" charset="0"/>
            </a:endParaRPr>
          </a:p>
          <a:p>
            <a:r>
              <a:rPr lang="vi-VN"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Việc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kể</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về</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những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dấu</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tích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đánh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giặc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của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Thánh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Gióng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trong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đoạn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kết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có</a:t>
            </a:r>
            <a:r>
              <a:rPr lang="en-US" sz="2200" b="1" i="1" dirty="0">
                <a:latin typeface="Times New Roman" pitchFamily="18" charset="0"/>
                <a:cs typeface="Times New Roman" pitchFamily="18" charset="0"/>
              </a:rPr>
              <a:t> ý </a:t>
            </a:r>
            <a:r>
              <a:rPr lang="en-US" sz="2200" b="1" i="1" dirty="0" err="1">
                <a:latin typeface="Times New Roman" pitchFamily="18" charset="0"/>
                <a:cs typeface="Times New Roman" pitchFamily="18" charset="0"/>
              </a:rPr>
              <a:t>nghĩa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gì</a:t>
            </a:r>
            <a:r>
              <a:rPr lang="en-US" sz="2200" b="1" i="1" dirty="0">
                <a:latin typeface="Times New Roman" pitchFamily="18" charset="0"/>
                <a:cs typeface="Times New Roman" pitchFamily="18" charset="0"/>
              </a:rPr>
              <a:t>?</a:t>
            </a:r>
          </a:p>
          <a:p>
            <a:r>
              <a:rPr lang="vi-VN"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niềm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cứu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Cháy</a:t>
            </a:r>
            <a:r>
              <a:rPr lang="en-US" sz="2200" dirty="0">
                <a:latin typeface="Times New Roman" pitchFamily="18" charset="0"/>
                <a:cs typeface="Times New Roman" pitchFamily="18" charset="0"/>
              </a:rPr>
              <a:t>).</a:t>
            </a:r>
            <a:r>
              <a:rPr lang="vi-V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r>
              <a:rPr lang="vi-VN" sz="2200" b="1" i="1" dirty="0">
                <a:latin typeface="Times New Roman" pitchFamily="18" charset="0"/>
                <a:cs typeface="Times New Roman" pitchFamily="18" charset="0"/>
              </a:rPr>
              <a:t>?</a:t>
            </a:r>
            <a:r>
              <a:rPr lang="en-US" sz="2200" b="1" i="1" dirty="0" err="1">
                <a:latin typeface="Times New Roman" pitchFamily="18" charset="0"/>
                <a:cs typeface="Times New Roman" pitchFamily="18" charset="0"/>
              </a:rPr>
              <a:t>Sau</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khi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đọc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truyện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Thánh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Gióng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em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có</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suy</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nghĩ</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gì</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về</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truyền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thống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yêu</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nước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chống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giặc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ngoại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xâm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của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dân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tộc</a:t>
            </a:r>
            <a:r>
              <a:rPr lang="en-US" sz="2200" b="1" i="1" dirty="0">
                <a:latin typeface="Times New Roman" pitchFamily="18" charset="0"/>
                <a:cs typeface="Times New Roman" pitchFamily="18" charset="0"/>
              </a:rPr>
              <a:t> ta?</a:t>
            </a:r>
          </a:p>
          <a:p>
            <a:r>
              <a:rPr lang="vi-VN"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dân</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sẵn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cứu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cứu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Gióng</a:t>
            </a:r>
            <a:r>
              <a:rPr lang="fr-FR" sz="2200" dirty="0">
                <a:latin typeface="Times New Roman" pitchFamily="18" charset="0"/>
                <a:cs typeface="Times New Roman" pitchFamily="18" charset="0"/>
              </a:rPr>
              <a:t> là </a:t>
            </a:r>
            <a:r>
              <a:rPr lang="fr-FR" sz="2200" dirty="0" err="1">
                <a:latin typeface="Times New Roman" pitchFamily="18" charset="0"/>
                <a:cs typeface="Times New Roman" pitchFamily="18" charset="0"/>
              </a:rPr>
              <a:t>hình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tượng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người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anh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hùng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đầu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tiên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tiêu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biểu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cho</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lòng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yêu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nước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cho</a:t>
            </a:r>
            <a:r>
              <a:rPr lang="fr-FR" sz="2200" dirty="0">
                <a:latin typeface="Times New Roman" pitchFamily="18" charset="0"/>
                <a:cs typeface="Times New Roman" pitchFamily="18" charset="0"/>
              </a:rPr>
              <a:t> ý </a:t>
            </a:r>
            <a:r>
              <a:rPr lang="fr-FR" sz="2200" dirty="0" err="1">
                <a:latin typeface="Times New Roman" pitchFamily="18" charset="0"/>
                <a:cs typeface="Times New Roman" pitchFamily="18" charset="0"/>
              </a:rPr>
              <a:t>thức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đánh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giặc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cứu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nước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của</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nhân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dân</a:t>
            </a:r>
            <a:r>
              <a:rPr lang="fr-FR" sz="2200" dirty="0">
                <a:latin typeface="Times New Roman" pitchFamily="18" charset="0"/>
                <a:cs typeface="Times New Roman" pitchFamily="18" charset="0"/>
              </a:rPr>
              <a:t> ta.</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942724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01599"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1295400" y="255230"/>
            <a:ext cx="66294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pic>
        <p:nvPicPr>
          <p:cNvPr id="22" name="Picture 21" descr="C:\Users\Admin\Desktop\THÁNH GIÓNG.jpg"/>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387716"/>
            <a:ext cx="3378199" cy="3632084"/>
          </a:xfrm>
          <a:prstGeom prst="rect">
            <a:avLst/>
          </a:prstGeom>
          <a:noFill/>
          <a:ln>
            <a:noFill/>
          </a:ln>
        </p:spPr>
      </p:pic>
      <p:sp>
        <p:nvSpPr>
          <p:cNvPr id="6" name="Rectangle 5"/>
          <p:cNvSpPr/>
          <p:nvPr/>
        </p:nvSpPr>
        <p:spPr>
          <a:xfrm>
            <a:off x="457200" y="1010986"/>
            <a:ext cx="4191000" cy="397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I. ĐỌC- TÌM HIỂU CHUNG.</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57200" y="1592026"/>
            <a:ext cx="4525818" cy="426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II. ĐỌC- TÌM HIỂU VĂN BẢN.</a:t>
            </a:r>
            <a:endParaRPr lang="en-US" sz="2400" b="1" dirty="0">
              <a:latin typeface="Times New Roman" panose="02020603050405020304" pitchFamily="18" charset="0"/>
              <a:cs typeface="Times New Roman" panose="02020603050405020304" pitchFamily="18" charset="0"/>
            </a:endParaRPr>
          </a:p>
        </p:txBody>
      </p:sp>
      <p:sp>
        <p:nvSpPr>
          <p:cNvPr id="3" name="Round Single Corner Rectangle 2"/>
          <p:cNvSpPr/>
          <p:nvPr/>
        </p:nvSpPr>
        <p:spPr>
          <a:xfrm>
            <a:off x="457200" y="2202082"/>
            <a:ext cx="2514600" cy="38871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III. TỔNG KẾT.</a:t>
            </a:r>
            <a:endParaRPr lang="en-US" sz="2400" b="1" dirty="0">
              <a:latin typeface="Times New Roman" panose="02020603050405020304" pitchFamily="18" charset="0"/>
              <a:cs typeface="Times New Roman" panose="02020603050405020304" pitchFamily="18" charset="0"/>
            </a:endParaRPr>
          </a:p>
        </p:txBody>
      </p:sp>
      <p:sp>
        <p:nvSpPr>
          <p:cNvPr id="9" name="Explosion 1 8"/>
          <p:cNvSpPr/>
          <p:nvPr/>
        </p:nvSpPr>
        <p:spPr>
          <a:xfrm>
            <a:off x="838201" y="2387716"/>
            <a:ext cx="4876798" cy="42416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latin typeface="Times New Roman" panose="02020603050405020304" pitchFamily="18" charset="0"/>
                <a:cs typeface="Times New Roman" panose="02020603050405020304" pitchFamily="18" charset="0"/>
              </a:rPr>
              <a:t>Câu</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hỏi</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thảo</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luận</a:t>
            </a:r>
            <a:r>
              <a:rPr lang="en-US" sz="2400" b="1" u="sng" dirty="0" smtClean="0">
                <a:latin typeface="Times New Roman" panose="02020603050405020304" pitchFamily="18" charset="0"/>
                <a:cs typeface="Times New Roman" panose="02020603050405020304" pitchFamily="18" charset="0"/>
              </a:rPr>
              <a:t>:</a:t>
            </a:r>
          </a:p>
          <a:p>
            <a:pPr algn="ctr"/>
            <a:endParaRPr lang="en-US" b="1" dirty="0" smtClean="0"/>
          </a:p>
          <a:p>
            <a:pPr algn="ctr"/>
            <a:r>
              <a:rPr lang="en-US" sz="2000" b="1" dirty="0" err="1" smtClean="0">
                <a:latin typeface="Times New Roman" panose="02020603050405020304" pitchFamily="18" charset="0"/>
                <a:cs typeface="Times New Roman" panose="02020603050405020304" pitchFamily="18" charset="0"/>
              </a:rPr>
              <a:t>Hãy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nêu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những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điểm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đặc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sắc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về</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nội</a:t>
            </a:r>
            <a:r>
              <a:rPr lang="en-US" sz="2000" b="1" dirty="0" smtClean="0">
                <a:latin typeface="Times New Roman" panose="02020603050405020304" pitchFamily="18" charset="0"/>
                <a:cs typeface="Times New Roman" panose="02020603050405020304" pitchFamily="18" charset="0"/>
              </a:rPr>
              <a:t> dung </a:t>
            </a:r>
            <a:r>
              <a:rPr lang="en-US" sz="2000" b="1" dirty="0" err="1" smtClean="0">
                <a:latin typeface="Times New Roman" panose="02020603050405020304" pitchFamily="18" charset="0"/>
                <a:cs typeface="Times New Roman" panose="02020603050405020304" pitchFamily="18" charset="0"/>
              </a:rPr>
              <a:t>và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truyện</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57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0638" y="31750"/>
            <a:ext cx="9093201" cy="6826250"/>
          </a:xfrm>
          <a:prstGeom prst="roundRect">
            <a:avLst/>
          </a:prstGeom>
          <a:solidFill>
            <a:srgbClr val="00B0F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58373" name="Text Box 17"/>
          <p:cNvSpPr txBox="1">
            <a:spLocks noChangeArrowheads="1"/>
          </p:cNvSpPr>
          <p:nvPr/>
        </p:nvSpPr>
        <p:spPr bwMode="auto">
          <a:xfrm>
            <a:off x="2506663" y="206375"/>
            <a:ext cx="4038600" cy="585788"/>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r>
              <a:rPr lang="en-US" altLang="en-US" b="1" dirty="0" smtClean="0">
                <a:solidFill>
                  <a:srgbClr val="FFFF00"/>
                </a:solidFill>
                <a:latin typeface="Times New Roman" pitchFamily="18" charset="0"/>
                <a:cs typeface="Times New Roman" pitchFamily="18" charset="0"/>
              </a:rPr>
              <a:t>III. </a:t>
            </a:r>
            <a:r>
              <a:rPr lang="en-US" altLang="en-US" b="1" dirty="0" smtClean="0">
                <a:solidFill>
                  <a:srgbClr val="FFFF00"/>
                </a:solidFill>
                <a:latin typeface="Times New Roman" pitchFamily="18" charset="0"/>
                <a:cs typeface="Times New Roman" pitchFamily="18" charset="0"/>
              </a:rPr>
              <a:t>TỔNG </a:t>
            </a:r>
            <a:r>
              <a:rPr lang="en-US" altLang="en-US" b="1" dirty="0">
                <a:solidFill>
                  <a:srgbClr val="FFFF00"/>
                </a:solidFill>
                <a:latin typeface="Times New Roman" pitchFamily="18" charset="0"/>
                <a:cs typeface="Times New Roman" pitchFamily="18" charset="0"/>
              </a:rPr>
              <a:t>KẾT</a:t>
            </a:r>
          </a:p>
        </p:txBody>
      </p:sp>
      <p:sp>
        <p:nvSpPr>
          <p:cNvPr id="7" name="Text Box 4"/>
          <p:cNvSpPr txBox="1">
            <a:spLocks noChangeArrowheads="1"/>
          </p:cNvSpPr>
          <p:nvPr/>
        </p:nvSpPr>
        <p:spPr bwMode="auto">
          <a:xfrm>
            <a:off x="228600" y="792163"/>
            <a:ext cx="8843963" cy="5189113"/>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b="1" i="1" dirty="0">
                <a:solidFill>
                  <a:srgbClr val="FFFF00"/>
                </a:solidFill>
                <a:latin typeface="Times New Roman" panose="02020603050405020304" pitchFamily="18" charset="0"/>
                <a:cs typeface="Times New Roman" panose="02020603050405020304" pitchFamily="18" charset="0"/>
              </a:rPr>
              <a:t>1. </a:t>
            </a:r>
            <a:r>
              <a:rPr lang="en-US" altLang="en-US" sz="2400" b="1" i="1" dirty="0" err="1">
                <a:solidFill>
                  <a:srgbClr val="FFFF00"/>
                </a:solidFill>
                <a:latin typeface="Times New Roman" panose="02020603050405020304" pitchFamily="18" charset="0"/>
                <a:cs typeface="Times New Roman" panose="02020603050405020304" pitchFamily="18" charset="0"/>
              </a:rPr>
              <a:t>Nghệ</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thuật</a:t>
            </a:r>
            <a:endParaRPr lang="en-US" altLang="en-US" sz="2400" b="1" i="1" dirty="0">
              <a:solidFill>
                <a:srgbClr val="FFFF00"/>
              </a:solidFill>
              <a:latin typeface="Times New Roman" panose="02020603050405020304" pitchFamily="18" charset="0"/>
              <a:cs typeface="Times New Roman" panose="02020603050405020304" pitchFamily="18" charset="0"/>
            </a:endParaRPr>
          </a:p>
          <a:p>
            <a:pPr marL="0" indent="0">
              <a:buNone/>
            </a:pPr>
            <a:r>
              <a:rPr lang="vi-VN" sz="2400" dirty="0"/>
              <a:t>- </a:t>
            </a:r>
            <a:r>
              <a:rPr lang="en-US" sz="2400" dirty="0"/>
              <a:t>Chi </a:t>
            </a:r>
            <a:r>
              <a:rPr lang="en-US" sz="2400" dirty="0" err="1"/>
              <a:t>tiết</a:t>
            </a:r>
            <a:r>
              <a:rPr lang="en-US" sz="2400" dirty="0"/>
              <a:t> </a:t>
            </a:r>
            <a:r>
              <a:rPr lang="en-US" sz="2400" dirty="0" err="1"/>
              <a:t>tượng</a:t>
            </a:r>
            <a:r>
              <a:rPr lang="en-US" sz="2400" dirty="0"/>
              <a:t> </a:t>
            </a:r>
            <a:r>
              <a:rPr lang="en-US" sz="2400" dirty="0" err="1"/>
              <a:t>tượng</a:t>
            </a:r>
            <a:r>
              <a:rPr lang="en-US" sz="2400" dirty="0"/>
              <a:t> </a:t>
            </a:r>
            <a:r>
              <a:rPr lang="en-US" sz="2400" dirty="0" err="1"/>
              <a:t>kì</a:t>
            </a:r>
            <a:r>
              <a:rPr lang="en-US" sz="2400" dirty="0"/>
              <a:t> </a:t>
            </a:r>
            <a:r>
              <a:rPr lang="en-US" sz="2400" dirty="0" err="1"/>
              <a:t>ảo</a:t>
            </a:r>
            <a:r>
              <a:rPr lang="vi-VN" sz="2400" dirty="0"/>
              <a:t>.</a:t>
            </a:r>
            <a:endParaRPr lang="en-US" sz="2400" dirty="0"/>
          </a:p>
          <a:p>
            <a:pPr marL="0" indent="0">
              <a:buNone/>
            </a:pPr>
            <a:r>
              <a:rPr lang="vi-VN" sz="2400" dirty="0"/>
              <a:t>- </a:t>
            </a:r>
            <a:r>
              <a:rPr lang="en-US" sz="2400" dirty="0" err="1"/>
              <a:t>Khéo</a:t>
            </a:r>
            <a:r>
              <a:rPr lang="en-US" sz="2400" dirty="0"/>
              <a:t> </a:t>
            </a:r>
            <a:r>
              <a:rPr lang="en-US" sz="2400" dirty="0" err="1"/>
              <a:t>kết</a:t>
            </a:r>
            <a:r>
              <a:rPr lang="en-US" sz="2400" dirty="0"/>
              <a:t> </a:t>
            </a:r>
            <a:r>
              <a:rPr lang="en-US" sz="2400" dirty="0" err="1"/>
              <a:t>hợp</a:t>
            </a:r>
            <a:r>
              <a:rPr lang="en-US" sz="2400" dirty="0"/>
              <a:t> </a:t>
            </a:r>
            <a:r>
              <a:rPr lang="en-US" sz="2400" dirty="0" err="1"/>
              <a:t>huyền</a:t>
            </a:r>
            <a:r>
              <a:rPr lang="en-US" sz="2400" dirty="0"/>
              <a:t> </a:t>
            </a:r>
            <a:r>
              <a:rPr lang="en-US" sz="2400" dirty="0" err="1"/>
              <a:t>thoại</a:t>
            </a:r>
            <a:r>
              <a:rPr lang="en-US" sz="2400" dirty="0"/>
              <a:t> </a:t>
            </a:r>
            <a:r>
              <a:rPr lang="en-US" sz="2400" dirty="0" err="1"/>
              <a:t>và</a:t>
            </a:r>
            <a:r>
              <a:rPr lang="en-US" sz="2400" dirty="0"/>
              <a:t> </a:t>
            </a:r>
            <a:r>
              <a:rPr lang="en-US" sz="2400" dirty="0" err="1"/>
              <a:t>thực</a:t>
            </a:r>
            <a:r>
              <a:rPr lang="en-US" sz="2400" dirty="0"/>
              <a:t> </a:t>
            </a:r>
            <a:r>
              <a:rPr lang="en-US" sz="2400" dirty="0" err="1"/>
              <a:t>tế</a:t>
            </a:r>
            <a:r>
              <a:rPr lang="en-US" sz="2400" dirty="0"/>
              <a:t> (</a:t>
            </a:r>
            <a:r>
              <a:rPr lang="en-US" sz="2400" dirty="0" err="1"/>
              <a:t>cốt</a:t>
            </a:r>
            <a:r>
              <a:rPr lang="en-US" sz="2400" dirty="0"/>
              <a:t> </a:t>
            </a:r>
            <a:r>
              <a:rPr lang="en-US" sz="2400" dirty="0" err="1"/>
              <a:t>lõi</a:t>
            </a:r>
            <a:r>
              <a:rPr lang="en-US" sz="2400" dirty="0"/>
              <a:t> </a:t>
            </a:r>
            <a:r>
              <a:rPr lang="en-US" sz="2400" dirty="0" err="1"/>
              <a:t>sự</a:t>
            </a:r>
            <a:r>
              <a:rPr lang="en-US" sz="2400" dirty="0"/>
              <a:t> </a:t>
            </a:r>
            <a:r>
              <a:rPr lang="en-US" sz="2400" dirty="0" err="1"/>
              <a:t>thực</a:t>
            </a:r>
            <a:r>
              <a:rPr lang="en-US" sz="2400" dirty="0"/>
              <a:t> </a:t>
            </a:r>
            <a:r>
              <a:rPr lang="en-US" sz="2400" dirty="0" err="1"/>
              <a:t>lịch</a:t>
            </a:r>
            <a:r>
              <a:rPr lang="en-US" sz="2400" dirty="0"/>
              <a:t> </a:t>
            </a:r>
            <a:r>
              <a:rPr lang="en-US" sz="2400" dirty="0" err="1"/>
              <a:t>sử</a:t>
            </a:r>
            <a:r>
              <a:rPr lang="en-US" sz="2400" dirty="0"/>
              <a:t> </a:t>
            </a:r>
            <a:r>
              <a:rPr lang="en-US" sz="2400" dirty="0" err="1"/>
              <a:t>với</a:t>
            </a:r>
            <a:r>
              <a:rPr lang="en-US" sz="2400" dirty="0"/>
              <a:t> </a:t>
            </a:r>
            <a:r>
              <a:rPr lang="en-US" sz="2400" dirty="0" err="1"/>
              <a:t>những</a:t>
            </a:r>
            <a:r>
              <a:rPr lang="en-US" sz="2400" dirty="0"/>
              <a:t> </a:t>
            </a:r>
            <a:r>
              <a:rPr lang="en-US" sz="2400" dirty="0" err="1"/>
              <a:t>yếu</a:t>
            </a:r>
            <a:r>
              <a:rPr lang="en-US" sz="2400" dirty="0"/>
              <a:t> </a:t>
            </a:r>
            <a:r>
              <a:rPr lang="en-US" sz="2400" dirty="0" err="1"/>
              <a:t>tố</a:t>
            </a:r>
            <a:r>
              <a:rPr lang="en-US" sz="2400" dirty="0"/>
              <a:t> </a:t>
            </a:r>
            <a:r>
              <a:rPr lang="en-US" sz="2400" dirty="0" err="1"/>
              <a:t>hoang</a:t>
            </a:r>
            <a:r>
              <a:rPr lang="en-US" sz="2400" dirty="0"/>
              <a:t> </a:t>
            </a:r>
            <a:r>
              <a:rPr lang="en-US" sz="2400" dirty="0" err="1"/>
              <a:t>đường</a:t>
            </a:r>
            <a:r>
              <a:rPr lang="en-US" sz="2400" dirty="0"/>
              <a:t>)</a:t>
            </a:r>
            <a:r>
              <a:rPr lang="vi-VN" sz="2400" dirty="0"/>
              <a:t>.</a:t>
            </a:r>
            <a:endParaRPr lang="en-US" sz="2400" dirty="0"/>
          </a:p>
          <a:p>
            <a:pPr eaLnBrk="1" hangingPunct="1">
              <a:spcBef>
                <a:spcPct val="50000"/>
              </a:spcBef>
              <a:buFontTx/>
              <a:buNone/>
              <a:defRPr/>
            </a:pPr>
            <a:r>
              <a:rPr lang="en-US" altLang="en-US" sz="2400" b="1" i="1" dirty="0">
                <a:solidFill>
                  <a:srgbClr val="FFFF00"/>
                </a:solidFill>
                <a:latin typeface="Times New Roman" panose="02020603050405020304" pitchFamily="18" charset="0"/>
                <a:cs typeface="Times New Roman" panose="02020603050405020304" pitchFamily="18" charset="0"/>
              </a:rPr>
              <a:t>2. </a:t>
            </a:r>
            <a:r>
              <a:rPr lang="en-US" altLang="en-US" sz="2400" b="1" i="1" dirty="0" err="1">
                <a:solidFill>
                  <a:srgbClr val="FFFF00"/>
                </a:solidFill>
                <a:latin typeface="Times New Roman" panose="02020603050405020304" pitchFamily="18" charset="0"/>
                <a:cs typeface="Times New Roman" panose="02020603050405020304" pitchFamily="18" charset="0"/>
              </a:rPr>
              <a:t>Nội</a:t>
            </a:r>
            <a:r>
              <a:rPr lang="en-US" altLang="en-US" sz="2400" b="1" i="1" dirty="0">
                <a:solidFill>
                  <a:srgbClr val="FFFF00"/>
                </a:solidFill>
                <a:latin typeface="Times New Roman" panose="02020603050405020304" pitchFamily="18" charset="0"/>
                <a:cs typeface="Times New Roman" panose="02020603050405020304" pitchFamily="18" charset="0"/>
              </a:rPr>
              <a:t> dung</a:t>
            </a:r>
          </a:p>
          <a:p>
            <a:pPr marL="0" indent="0">
              <a:buNone/>
            </a:pPr>
            <a:r>
              <a:rPr lang="vi-VN" sz="2400" b="1" i="1" dirty="0"/>
              <a:t>-</a:t>
            </a:r>
            <a:r>
              <a:rPr lang="en-US" sz="2400" dirty="0" err="1"/>
              <a:t>Truyện</a:t>
            </a:r>
            <a:r>
              <a:rPr lang="en-US" sz="2400" dirty="0"/>
              <a:t> </a:t>
            </a:r>
            <a:r>
              <a:rPr lang="en-US" sz="2400" dirty="0" err="1"/>
              <a:t>kể</a:t>
            </a:r>
            <a:r>
              <a:rPr lang="en-US" sz="2400" dirty="0"/>
              <a:t> </a:t>
            </a:r>
            <a:r>
              <a:rPr lang="en-US" sz="2400" dirty="0" err="1"/>
              <a:t>về</a:t>
            </a:r>
            <a:r>
              <a:rPr lang="en-US" sz="2400" dirty="0"/>
              <a:t> </a:t>
            </a:r>
            <a:r>
              <a:rPr lang="en-US" sz="2400" dirty="0" err="1"/>
              <a:t>công</a:t>
            </a:r>
            <a:r>
              <a:rPr lang="en-US" sz="2400" dirty="0"/>
              <a:t> </a:t>
            </a:r>
            <a:r>
              <a:rPr lang="en-US" sz="2400" dirty="0" err="1"/>
              <a:t>lao</a:t>
            </a:r>
            <a:r>
              <a:rPr lang="en-US" sz="2400" dirty="0"/>
              <a:t> </a:t>
            </a:r>
            <a:r>
              <a:rPr lang="en-US" sz="2400" dirty="0" err="1"/>
              <a:t>đánh</a:t>
            </a:r>
            <a:r>
              <a:rPr lang="en-US" sz="2400" dirty="0"/>
              <a:t> </a:t>
            </a:r>
            <a:r>
              <a:rPr lang="en-US" sz="2400" dirty="0" err="1"/>
              <a:t>đuổi</a:t>
            </a:r>
            <a:r>
              <a:rPr lang="en-US" sz="2400" dirty="0"/>
              <a:t> </a:t>
            </a:r>
            <a:r>
              <a:rPr lang="en-US" sz="2400" dirty="0" err="1"/>
              <a:t>giặc</a:t>
            </a:r>
            <a:r>
              <a:rPr lang="en-US" sz="2400" dirty="0"/>
              <a:t> </a:t>
            </a:r>
            <a:r>
              <a:rPr lang="en-US" sz="2400" dirty="0" err="1"/>
              <a:t>ngoại</a:t>
            </a:r>
            <a:r>
              <a:rPr lang="en-US" sz="2400" dirty="0"/>
              <a:t> </a:t>
            </a:r>
            <a:r>
              <a:rPr lang="en-US" sz="2400" dirty="0" err="1"/>
              <a:t>xâm</a:t>
            </a:r>
            <a:r>
              <a:rPr lang="en-US" sz="2400" dirty="0"/>
              <a:t> </a:t>
            </a:r>
            <a:r>
              <a:rPr lang="en-US" sz="2400" dirty="0" err="1"/>
              <a:t>của</a:t>
            </a:r>
            <a:r>
              <a:rPr lang="en-US" sz="2400" dirty="0"/>
              <a:t> </a:t>
            </a:r>
            <a:r>
              <a:rPr lang="en-US" sz="2400" dirty="0" err="1"/>
              <a:t>người</a:t>
            </a:r>
            <a:r>
              <a:rPr lang="en-US" sz="2400" dirty="0"/>
              <a:t> </a:t>
            </a:r>
            <a:r>
              <a:rPr lang="en-US" sz="2400" dirty="0" err="1"/>
              <a:t>anh</a:t>
            </a:r>
            <a:r>
              <a:rPr lang="en-US" sz="2400" dirty="0"/>
              <a:t> </a:t>
            </a:r>
            <a:r>
              <a:rPr lang="en-US" sz="2400" dirty="0" err="1"/>
              <a:t>hùng</a:t>
            </a:r>
            <a:r>
              <a:rPr lang="en-US" sz="2400" dirty="0"/>
              <a:t> </a:t>
            </a:r>
            <a:r>
              <a:rPr lang="en-US" sz="2400" dirty="0" err="1"/>
              <a:t>Thánh</a:t>
            </a:r>
            <a:r>
              <a:rPr lang="en-US" sz="2400" dirty="0"/>
              <a:t> </a:t>
            </a:r>
            <a:r>
              <a:rPr lang="en-US" sz="2400" dirty="0" err="1"/>
              <a:t>Gióng</a:t>
            </a:r>
            <a:r>
              <a:rPr lang="en-US" sz="2400" dirty="0"/>
              <a:t>, qua </a:t>
            </a:r>
            <a:r>
              <a:rPr lang="en-US" sz="2400" dirty="0" err="1"/>
              <a:t>đó</a:t>
            </a:r>
            <a:r>
              <a:rPr lang="en-US" sz="2400" dirty="0"/>
              <a:t> </a:t>
            </a:r>
            <a:r>
              <a:rPr lang="en-US" sz="2400" dirty="0" err="1"/>
              <a:t>thể</a:t>
            </a:r>
            <a:r>
              <a:rPr lang="en-US" sz="2400" dirty="0"/>
              <a:t> </a:t>
            </a:r>
            <a:r>
              <a:rPr lang="en-US" sz="2400" dirty="0" err="1"/>
              <a:t>hiện</a:t>
            </a:r>
            <a:r>
              <a:rPr lang="en-US" sz="2400" dirty="0"/>
              <a:t> ý </a:t>
            </a:r>
            <a:r>
              <a:rPr lang="en-US" sz="2400" dirty="0" err="1"/>
              <a:t>thức</a:t>
            </a:r>
            <a:r>
              <a:rPr lang="en-US" sz="2400" dirty="0"/>
              <a:t> </a:t>
            </a:r>
            <a:r>
              <a:rPr lang="en-US" sz="2400" dirty="0" err="1"/>
              <a:t>tự</a:t>
            </a:r>
            <a:r>
              <a:rPr lang="en-US" sz="2400" dirty="0"/>
              <a:t> </a:t>
            </a:r>
            <a:r>
              <a:rPr lang="en-US" sz="2400" dirty="0" err="1"/>
              <a:t>cường</a:t>
            </a:r>
            <a:r>
              <a:rPr lang="en-US" sz="2400" dirty="0"/>
              <a:t> </a:t>
            </a:r>
            <a:r>
              <a:rPr lang="en-US" sz="2400" dirty="0" err="1"/>
              <a:t>của</a:t>
            </a:r>
            <a:r>
              <a:rPr lang="en-US" sz="2400" dirty="0"/>
              <a:t> </a:t>
            </a:r>
            <a:r>
              <a:rPr lang="en-US" sz="2400" dirty="0" err="1"/>
              <a:t>dân</a:t>
            </a:r>
            <a:r>
              <a:rPr lang="en-US" sz="2400" dirty="0"/>
              <a:t> </a:t>
            </a:r>
            <a:r>
              <a:rPr lang="en-US" sz="2400" dirty="0" err="1"/>
              <a:t>tộc</a:t>
            </a:r>
            <a:r>
              <a:rPr lang="en-US" sz="2400" dirty="0"/>
              <a:t> ta.</a:t>
            </a:r>
          </a:p>
          <a:p>
            <a:pPr marL="0" indent="0" eaLnBrk="1" hangingPunct="1">
              <a:spcBef>
                <a:spcPct val="50000"/>
              </a:spcBef>
              <a:buFontTx/>
              <a:buNone/>
              <a:defRPr/>
            </a:pPr>
            <a:r>
              <a:rPr lang="en-US" altLang="en-US" sz="2400" b="1" i="1" dirty="0">
                <a:solidFill>
                  <a:srgbClr val="FFFF00"/>
                </a:solidFill>
                <a:latin typeface="Times New Roman" panose="02020603050405020304" pitchFamily="18" charset="0"/>
                <a:cs typeface="Times New Roman" panose="02020603050405020304" pitchFamily="18" charset="0"/>
              </a:rPr>
              <a:t>3. </a:t>
            </a:r>
            <a:r>
              <a:rPr lang="en-US" altLang="en-US" sz="2400" b="1" i="1" dirty="0" err="1">
                <a:solidFill>
                  <a:srgbClr val="FFFF00"/>
                </a:solidFill>
                <a:latin typeface="Times New Roman" panose="02020603050405020304" pitchFamily="18" charset="0"/>
                <a:cs typeface="Times New Roman" panose="02020603050405020304" pitchFamily="18" charset="0"/>
              </a:rPr>
              <a:t>Ý</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nghĩa</a:t>
            </a:r>
            <a:endParaRPr lang="en-US" altLang="en-US" sz="2400" b="1" i="1" dirty="0">
              <a:solidFill>
                <a:srgbClr val="FFFF00"/>
              </a:solidFill>
              <a:latin typeface="Times New Roman" panose="02020603050405020304" pitchFamily="18" charset="0"/>
              <a:cs typeface="Times New Roman" panose="02020603050405020304" pitchFamily="18" charset="0"/>
            </a:endParaRPr>
          </a:p>
          <a:p>
            <a:pPr marL="0" indent="0">
              <a:buNone/>
            </a:pPr>
            <a:r>
              <a:rPr lang="vi-VN" sz="2400" dirty="0"/>
              <a:t>- </a:t>
            </a:r>
            <a:r>
              <a:rPr lang="en-US" sz="2400" dirty="0" err="1"/>
              <a:t>Truyện</a:t>
            </a:r>
            <a:r>
              <a:rPr lang="en-US" sz="2400" dirty="0"/>
              <a:t> </a:t>
            </a:r>
            <a:r>
              <a:rPr lang="en-US" sz="2400" dirty="0" err="1"/>
              <a:t>ca</a:t>
            </a:r>
            <a:r>
              <a:rPr lang="en-US" sz="2400" dirty="0"/>
              <a:t> </a:t>
            </a:r>
            <a:r>
              <a:rPr lang="en-US" sz="2400" dirty="0" err="1"/>
              <a:t>ngợi</a:t>
            </a:r>
            <a:r>
              <a:rPr lang="en-US" sz="2400" dirty="0"/>
              <a:t> </a:t>
            </a:r>
            <a:r>
              <a:rPr lang="en-US" sz="2400" dirty="0" err="1"/>
              <a:t>người</a:t>
            </a:r>
            <a:r>
              <a:rPr lang="en-US" sz="2400" dirty="0"/>
              <a:t> </a:t>
            </a:r>
            <a:r>
              <a:rPr lang="en-US" sz="2400" dirty="0" err="1"/>
              <a:t>anh</a:t>
            </a:r>
            <a:r>
              <a:rPr lang="en-US" sz="2400" dirty="0"/>
              <a:t> </a:t>
            </a:r>
            <a:r>
              <a:rPr lang="en-US" sz="2400" dirty="0" err="1"/>
              <a:t>hùng</a:t>
            </a:r>
            <a:r>
              <a:rPr lang="en-US" sz="2400" dirty="0"/>
              <a:t> </a:t>
            </a:r>
            <a:r>
              <a:rPr lang="en-US" sz="2400" dirty="0" err="1"/>
              <a:t>đánh</a:t>
            </a:r>
            <a:r>
              <a:rPr lang="en-US" sz="2400" dirty="0"/>
              <a:t> </a:t>
            </a:r>
            <a:r>
              <a:rPr lang="en-US" sz="2400" dirty="0" err="1"/>
              <a:t>giặc</a:t>
            </a:r>
            <a:r>
              <a:rPr lang="en-US" sz="2400" dirty="0"/>
              <a:t> </a:t>
            </a:r>
            <a:r>
              <a:rPr lang="en-US" sz="2400" dirty="0" err="1"/>
              <a:t>tiêu</a:t>
            </a:r>
            <a:r>
              <a:rPr lang="en-US" sz="2400" dirty="0"/>
              <a:t> </a:t>
            </a:r>
            <a:r>
              <a:rPr lang="en-US" sz="2400" dirty="0" err="1"/>
              <a:t>biểu</a:t>
            </a:r>
            <a:r>
              <a:rPr lang="en-US" sz="2400" dirty="0"/>
              <a:t> </a:t>
            </a:r>
            <a:r>
              <a:rPr lang="en-US" sz="2400" dirty="0" err="1"/>
              <a:t>cho</a:t>
            </a:r>
            <a:r>
              <a:rPr lang="en-US" sz="2400" dirty="0"/>
              <a:t> </a:t>
            </a:r>
            <a:r>
              <a:rPr lang="en-US" sz="2400" dirty="0" err="1"/>
              <a:t>sự</a:t>
            </a:r>
            <a:r>
              <a:rPr lang="en-US" sz="2400" dirty="0"/>
              <a:t> </a:t>
            </a:r>
            <a:r>
              <a:rPr lang="en-US" sz="2400" dirty="0" err="1"/>
              <a:t>trỗi</a:t>
            </a:r>
            <a:r>
              <a:rPr lang="en-US" sz="2400" dirty="0"/>
              <a:t> </a:t>
            </a:r>
            <a:r>
              <a:rPr lang="en-US" sz="2400" dirty="0" err="1"/>
              <a:t>dậy</a:t>
            </a:r>
            <a:r>
              <a:rPr lang="en-US" sz="2400" dirty="0"/>
              <a:t> </a:t>
            </a:r>
            <a:r>
              <a:rPr lang="en-US" sz="2400" dirty="0" err="1"/>
              <a:t>của</a:t>
            </a:r>
            <a:r>
              <a:rPr lang="en-US" sz="2400" dirty="0"/>
              <a:t> </a:t>
            </a:r>
            <a:r>
              <a:rPr lang="en-US" sz="2400" dirty="0" err="1"/>
              <a:t>truyền</a:t>
            </a:r>
            <a:r>
              <a:rPr lang="en-US" sz="2400" dirty="0"/>
              <a:t> </a:t>
            </a:r>
            <a:r>
              <a:rPr lang="en-US" sz="2400" dirty="0" err="1"/>
              <a:t>thống</a:t>
            </a:r>
            <a:r>
              <a:rPr lang="en-US" sz="2400" dirty="0"/>
              <a:t> </a:t>
            </a:r>
            <a:r>
              <a:rPr lang="en-US" sz="2400" dirty="0" err="1"/>
              <a:t>yêu</a:t>
            </a:r>
            <a:r>
              <a:rPr lang="en-US" sz="2400" dirty="0"/>
              <a:t> </a:t>
            </a:r>
            <a:r>
              <a:rPr lang="en-US" sz="2400" dirty="0" err="1"/>
              <a:t>nước</a:t>
            </a:r>
            <a:r>
              <a:rPr lang="en-US" sz="2400" dirty="0"/>
              <a:t>, </a:t>
            </a:r>
            <a:r>
              <a:rPr lang="en-US" sz="2400" dirty="0" err="1"/>
              <a:t>tinh</a:t>
            </a:r>
            <a:r>
              <a:rPr lang="en-US" sz="2400" dirty="0"/>
              <a:t> </a:t>
            </a:r>
            <a:r>
              <a:rPr lang="en-US" sz="2400" dirty="0" err="1"/>
              <a:t>thần</a:t>
            </a:r>
            <a:r>
              <a:rPr lang="en-US" sz="2400" dirty="0"/>
              <a:t> </a:t>
            </a:r>
            <a:r>
              <a:rPr lang="en-US" sz="2400" dirty="0" err="1"/>
              <a:t>đoàn</a:t>
            </a:r>
            <a:r>
              <a:rPr lang="en-US" sz="2400" dirty="0"/>
              <a:t> </a:t>
            </a:r>
            <a:r>
              <a:rPr lang="en-US" sz="2400" dirty="0" err="1"/>
              <a:t>kết</a:t>
            </a:r>
            <a:r>
              <a:rPr lang="en-US" sz="2400" dirty="0"/>
              <a:t>, </a:t>
            </a:r>
            <a:r>
              <a:rPr lang="en-US" sz="2400" dirty="0" err="1"/>
              <a:t>anh</a:t>
            </a:r>
            <a:r>
              <a:rPr lang="en-US" sz="2400" dirty="0"/>
              <a:t> </a:t>
            </a:r>
            <a:r>
              <a:rPr lang="en-US" sz="2400" dirty="0" err="1"/>
              <a:t>dũng</a:t>
            </a:r>
            <a:r>
              <a:rPr lang="en-US" sz="2400" dirty="0"/>
              <a:t> </a:t>
            </a:r>
            <a:r>
              <a:rPr lang="en-US" sz="2400" dirty="0" err="1"/>
              <a:t>kiên</a:t>
            </a:r>
            <a:r>
              <a:rPr lang="en-US" sz="2400" dirty="0"/>
              <a:t> </a:t>
            </a:r>
            <a:r>
              <a:rPr lang="en-US" sz="2400" dirty="0" err="1"/>
              <a:t>cường</a:t>
            </a:r>
            <a:r>
              <a:rPr lang="en-US" sz="2400" dirty="0"/>
              <a:t> </a:t>
            </a:r>
            <a:r>
              <a:rPr lang="en-US" sz="2400" dirty="0" err="1"/>
              <a:t>của</a:t>
            </a:r>
            <a:r>
              <a:rPr lang="en-US" sz="2400" dirty="0"/>
              <a:t> </a:t>
            </a:r>
            <a:r>
              <a:rPr lang="en-US" sz="2400" dirty="0" err="1"/>
              <a:t>dân</a:t>
            </a:r>
            <a:r>
              <a:rPr lang="en-US" sz="2400" dirty="0"/>
              <a:t> </a:t>
            </a:r>
            <a:r>
              <a:rPr lang="en-US" sz="2400" dirty="0" err="1"/>
              <a:t>tộc</a:t>
            </a:r>
            <a:r>
              <a:rPr lang="en-US" sz="2400" dirty="0"/>
              <a:t> ta.</a:t>
            </a:r>
          </a:p>
        </p:txBody>
      </p:sp>
    </p:spTree>
    <p:extLst>
      <p:ext uri="{BB962C8B-B14F-4D97-AF65-F5344CB8AC3E}">
        <p14:creationId xmlns:p14="http://schemas.microsoft.com/office/powerpoint/2010/main" val="1253655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 3.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8200" y="609600"/>
            <a:ext cx="7543800" cy="5410200"/>
          </a:xfrm>
          <a:prstGeom prst="rect">
            <a:avLst/>
          </a:prstGeom>
        </p:spPr>
      </p:pic>
    </p:spTree>
    <p:extLst>
      <p:ext uri="{BB962C8B-B14F-4D97-AF65-F5344CB8AC3E}">
        <p14:creationId xmlns:p14="http://schemas.microsoft.com/office/powerpoint/2010/main" val="408916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0" y="31750"/>
            <a:ext cx="9093200" cy="6826250"/>
          </a:xfrm>
          <a:prstGeom prst="roundRect">
            <a:avLst/>
          </a:prstGeom>
          <a:solidFill>
            <a:srgbClr val="00B0F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6" name="Rectangle 20"/>
          <p:cNvSpPr>
            <a:spLocks noChangeArrowheads="1"/>
          </p:cNvSpPr>
          <p:nvPr/>
        </p:nvSpPr>
        <p:spPr bwMode="auto">
          <a:xfrm>
            <a:off x="165100" y="2286000"/>
            <a:ext cx="8763000" cy="1754326"/>
          </a:xfrm>
          <a:prstGeom prst="rect">
            <a:avLst/>
          </a:prstGeom>
          <a:noFill/>
          <a:ln w="12700" algn="ctr">
            <a:solidFill>
              <a:srgbClr val="FF3300"/>
            </a:solidFill>
            <a:miter lim="800000"/>
            <a:headEnd/>
            <a:tailEnd/>
          </a:ln>
          <a:effectLst>
            <a:outerShdw dist="35921" dir="2700000" sy="50000" kx="2115830" algn="bl" rotWithShape="0">
              <a:srgbClr val="C0C0C0">
                <a:alpha val="79999"/>
              </a:srgbClr>
            </a:outerShdw>
          </a:effectLst>
        </p:spPr>
        <p:txBody>
          <a:bodyPr>
            <a:spAutoFit/>
          </a:bodyPr>
          <a:lstStyle/>
          <a:p>
            <a:r>
              <a:rPr lang="en-US" sz="3600" dirty="0" smtClean="0">
                <a:latin typeface="+mj-lt"/>
              </a:rPr>
              <a:t>    </a:t>
            </a:r>
            <a:r>
              <a:rPr lang="vi-VN" sz="3600" dirty="0" smtClean="0">
                <a:latin typeface="+mj-lt"/>
              </a:rPr>
              <a:t>Viết </a:t>
            </a:r>
            <a:r>
              <a:rPr lang="vi-VN" sz="3600" dirty="0">
                <a:latin typeface="+mj-lt"/>
              </a:rPr>
              <a:t>đoạn văn </a:t>
            </a:r>
            <a:r>
              <a:rPr lang="vi-VN" sz="3600" dirty="0" smtClean="0">
                <a:latin typeface="+mj-lt"/>
              </a:rPr>
              <a:t>(</a:t>
            </a:r>
            <a:r>
              <a:rPr lang="en-US" sz="3600" dirty="0" smtClean="0">
                <a:latin typeface="+mj-lt"/>
              </a:rPr>
              <a:t> </a:t>
            </a:r>
            <a:r>
              <a:rPr lang="en-US" sz="3600" dirty="0" err="1" smtClean="0">
                <a:latin typeface="+mj-lt"/>
              </a:rPr>
              <a:t>khoảng</a:t>
            </a:r>
            <a:r>
              <a:rPr lang="en-US" sz="3600" dirty="0" smtClean="0">
                <a:latin typeface="+mj-lt"/>
              </a:rPr>
              <a:t> 50-100 </a:t>
            </a:r>
            <a:r>
              <a:rPr lang="en-US" sz="3600" dirty="0" err="1" smtClean="0">
                <a:latin typeface="+mj-lt"/>
              </a:rPr>
              <a:t>chữ</a:t>
            </a:r>
            <a:r>
              <a:rPr lang="vi-VN" sz="3600" dirty="0" smtClean="0">
                <a:latin typeface="+mj-lt"/>
              </a:rPr>
              <a:t>) </a:t>
            </a:r>
            <a:r>
              <a:rPr lang="vi-VN" sz="3600" dirty="0">
                <a:latin typeface="+mj-lt"/>
              </a:rPr>
              <a:t>kể lại một sự việc trong </a:t>
            </a:r>
            <a:r>
              <a:rPr lang="en-US" sz="3600" dirty="0" err="1">
                <a:latin typeface="+mj-lt"/>
              </a:rPr>
              <a:t>văn</a:t>
            </a:r>
            <a:r>
              <a:rPr lang="en-US" sz="3600" dirty="0">
                <a:latin typeface="+mj-lt"/>
              </a:rPr>
              <a:t> </a:t>
            </a:r>
            <a:r>
              <a:rPr lang="en-US" sz="3600" dirty="0" err="1">
                <a:latin typeface="+mj-lt"/>
              </a:rPr>
              <a:t>bản</a:t>
            </a:r>
            <a:r>
              <a:rPr lang="vi-VN" sz="3600" dirty="0">
                <a:latin typeface="+mj-lt"/>
              </a:rPr>
              <a:t> “</a:t>
            </a:r>
            <a:r>
              <a:rPr lang="en-US" sz="3600" dirty="0" err="1">
                <a:latin typeface="+mj-lt"/>
              </a:rPr>
              <a:t>Thánh</a:t>
            </a:r>
            <a:r>
              <a:rPr lang="en-US" sz="3600" dirty="0">
                <a:latin typeface="+mj-lt"/>
              </a:rPr>
              <a:t> </a:t>
            </a:r>
            <a:r>
              <a:rPr lang="en-US" sz="3600" dirty="0" err="1">
                <a:latin typeface="+mj-lt"/>
              </a:rPr>
              <a:t>Gióng</a:t>
            </a:r>
            <a:r>
              <a:rPr lang="vi-VN" sz="3600" dirty="0">
                <a:latin typeface="+mj-lt"/>
              </a:rPr>
              <a:t>” bằng lời của một nhân vật do em tự chọn.</a:t>
            </a:r>
            <a:endParaRPr lang="en-US" sz="3600" dirty="0">
              <a:latin typeface="+mj-lt"/>
            </a:endParaRPr>
          </a:p>
        </p:txBody>
      </p:sp>
      <p:sp>
        <p:nvSpPr>
          <p:cNvPr id="59398" name="Text Box 17"/>
          <p:cNvSpPr txBox="1">
            <a:spLocks noChangeArrowheads="1"/>
          </p:cNvSpPr>
          <p:nvPr/>
        </p:nvSpPr>
        <p:spPr bwMode="auto">
          <a:xfrm>
            <a:off x="2506663" y="206375"/>
            <a:ext cx="4038600" cy="769441"/>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r>
              <a:rPr lang="en-US" altLang="en-US" sz="4400" b="1" dirty="0">
                <a:solidFill>
                  <a:srgbClr val="FFFF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4271841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98425" y="31750"/>
            <a:ext cx="9093200" cy="6826250"/>
          </a:xfrm>
          <a:prstGeom prst="roundRect">
            <a:avLst/>
          </a:prstGeom>
          <a:solidFill>
            <a:srgbClr val="00B0F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6" name="Rectangle 20"/>
          <p:cNvSpPr>
            <a:spLocks noChangeArrowheads="1"/>
          </p:cNvSpPr>
          <p:nvPr/>
        </p:nvSpPr>
        <p:spPr bwMode="auto">
          <a:xfrm>
            <a:off x="263525" y="2162582"/>
            <a:ext cx="8763000" cy="1754326"/>
          </a:xfrm>
          <a:prstGeom prst="rect">
            <a:avLst/>
          </a:prstGeom>
          <a:noFill/>
          <a:ln w="12700" algn="ctr">
            <a:solidFill>
              <a:srgbClr val="FF3300"/>
            </a:solidFill>
            <a:miter lim="800000"/>
            <a:headEnd/>
            <a:tailEnd/>
          </a:ln>
          <a:effectLst>
            <a:outerShdw dist="35921" dir="2700000" sy="50000" kx="2115830" algn="bl" rotWithShape="0">
              <a:srgbClr val="C0C0C0">
                <a:alpha val="79999"/>
              </a:srgbClr>
            </a:outerShdw>
          </a:effectLst>
        </p:spPr>
        <p:txBody>
          <a:bodyPr>
            <a:spAutoFit/>
          </a:bodyPr>
          <a:lstStyle/>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ngắn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en-US" sz="3600" dirty="0" err="1" smtClean="0">
                <a:latin typeface="Times New Roman" panose="02020603050405020304" pitchFamily="18" charset="0"/>
                <a:cs typeface="Times New Roman" panose="02020603050405020304" pitchFamily="18" charset="0"/>
              </a:rPr>
              <a:t>khoảng</a:t>
            </a:r>
            <a:r>
              <a:rPr lang="en-US" sz="3600" dirty="0" smtClean="0">
                <a:latin typeface="Times New Roman" panose="02020603050405020304" pitchFamily="18" charset="0"/>
                <a:cs typeface="Times New Roman" panose="02020603050405020304" pitchFamily="18" charset="0"/>
              </a:rPr>
              <a:t> 50-100 </a:t>
            </a:r>
            <a:r>
              <a:rPr lang="en-US" sz="3600" dirty="0" err="1" smtClean="0">
                <a:latin typeface="Times New Roman" panose="02020603050405020304" pitchFamily="18" charset="0"/>
                <a:cs typeface="Times New Roman" panose="02020603050405020304" pitchFamily="18" charset="0"/>
              </a:rPr>
              <a:t>chữ</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Gióng</a:t>
            </a:r>
            <a:r>
              <a:rPr lang="en-US" sz="3600" dirty="0">
                <a:latin typeface="Times New Roman" panose="02020603050405020304" pitchFamily="18" charset="0"/>
                <a:cs typeface="Times New Roman" panose="02020603050405020304" pitchFamily="18" charset="0"/>
              </a:rPr>
              <a:t>.</a:t>
            </a:r>
          </a:p>
        </p:txBody>
      </p:sp>
      <p:sp>
        <p:nvSpPr>
          <p:cNvPr id="59398" name="Text Box 17"/>
          <p:cNvSpPr txBox="1">
            <a:spLocks noChangeArrowheads="1"/>
          </p:cNvSpPr>
          <p:nvPr/>
        </p:nvSpPr>
        <p:spPr bwMode="auto">
          <a:xfrm>
            <a:off x="2506663" y="206375"/>
            <a:ext cx="4038600" cy="769441"/>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r>
              <a:rPr lang="en-US" altLang="en-US" sz="4400" b="1" dirty="0">
                <a:solidFill>
                  <a:srgbClr val="FFFF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408370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0" y="31750"/>
            <a:ext cx="9093200" cy="6826250"/>
          </a:xfrm>
          <a:prstGeom prst="roundRect">
            <a:avLst/>
          </a:prstGeom>
          <a:solidFill>
            <a:srgbClr val="00B0F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6" name="Rectangle 20"/>
          <p:cNvSpPr>
            <a:spLocks noChangeArrowheads="1"/>
          </p:cNvSpPr>
          <p:nvPr/>
        </p:nvSpPr>
        <p:spPr bwMode="auto">
          <a:xfrm>
            <a:off x="295564" y="2193842"/>
            <a:ext cx="8763000" cy="1754326"/>
          </a:xfrm>
          <a:prstGeom prst="rect">
            <a:avLst/>
          </a:prstGeom>
          <a:noFill/>
          <a:ln w="12700" algn="ctr">
            <a:solidFill>
              <a:srgbClr val="FF3300"/>
            </a:solidFill>
            <a:miter lim="800000"/>
            <a:headEnd/>
            <a:tailEnd/>
          </a:ln>
          <a:effectLst>
            <a:outerShdw dist="35921" dir="2700000" sy="50000" kx="2115830" algn="bl" rotWithShape="0">
              <a:srgbClr val="C0C0C0">
                <a:alpha val="79999"/>
              </a:srgbClr>
            </a:outerShdw>
          </a:effectLst>
        </p:spPr>
        <p:txBody>
          <a:bodyPr>
            <a:spAutoFit/>
          </a:bodyPr>
          <a:lstStyle/>
          <a:p>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Gióng</a:t>
            </a:r>
            <a:r>
              <a:rPr lang="en-US" sz="3600" dirty="0">
                <a:latin typeface="Times New Roman" panose="02020603050405020304" pitchFamily="18" charset="0"/>
                <a:cs typeface="Times New Roman" panose="02020603050405020304" pitchFamily="18" charset="0"/>
              </a:rPr>
              <a:t>.</a:t>
            </a:r>
          </a:p>
        </p:txBody>
      </p:sp>
      <p:sp>
        <p:nvSpPr>
          <p:cNvPr id="59398" name="Text Box 17"/>
          <p:cNvSpPr txBox="1">
            <a:spLocks noChangeArrowheads="1"/>
          </p:cNvSpPr>
          <p:nvPr/>
        </p:nvSpPr>
        <p:spPr bwMode="auto">
          <a:xfrm>
            <a:off x="2506663" y="206375"/>
            <a:ext cx="4038600" cy="769441"/>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r>
              <a:rPr lang="en-US" altLang="en-US" sz="4400" b="1" dirty="0">
                <a:solidFill>
                  <a:srgbClr val="FFFF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3482661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noChangeArrowheads="1"/>
          </p:cNvSpPr>
          <p:nvPr>
            <p:ph type="title"/>
          </p:nvPr>
        </p:nvSpPr>
        <p:spPr/>
        <p:txBody>
          <a:bodyPr/>
          <a:lstStyle/>
          <a:p>
            <a:endParaRPr lang="en-US" altLang="en-US"/>
          </a:p>
        </p:txBody>
      </p:sp>
      <p:pic>
        <p:nvPicPr>
          <p:cNvPr id="83970"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39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0799"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1371600" y="255230"/>
            <a:ext cx="64770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1052945"/>
            <a:ext cx="3581400" cy="222365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3934314"/>
            <a:ext cx="3581400" cy="223788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1063485"/>
            <a:ext cx="3810000" cy="221311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 y="3934312"/>
            <a:ext cx="3810000" cy="2237887"/>
          </a:xfrm>
          <a:prstGeom prst="rect">
            <a:avLst/>
          </a:prstGeom>
        </p:spPr>
      </p:pic>
      <p:sp>
        <p:nvSpPr>
          <p:cNvPr id="16" name="TextBox 15"/>
          <p:cNvSpPr txBox="1"/>
          <p:nvPr/>
        </p:nvSpPr>
        <p:spPr>
          <a:xfrm>
            <a:off x="533400" y="3429000"/>
            <a:ext cx="1143000" cy="381000"/>
          </a:xfrm>
          <a:prstGeom prst="rect">
            <a:avLst/>
          </a:prstGeom>
          <a:noFill/>
        </p:spPr>
        <p:txBody>
          <a:bodyPr wrap="square" rtlCol="0">
            <a:spAutoFit/>
          </a:bodyPr>
          <a:lstStyle/>
          <a:p>
            <a:r>
              <a:rPr lang="en-US" dirty="0" smtClean="0"/>
              <a:t>1</a:t>
            </a:r>
            <a:endParaRPr lang="en-US" dirty="0"/>
          </a:p>
        </p:txBody>
      </p:sp>
      <p:sp>
        <p:nvSpPr>
          <p:cNvPr id="19" name="TextBox 18"/>
          <p:cNvSpPr txBox="1"/>
          <p:nvPr/>
        </p:nvSpPr>
        <p:spPr>
          <a:xfrm>
            <a:off x="5029200" y="3442855"/>
            <a:ext cx="1143000" cy="381000"/>
          </a:xfrm>
          <a:prstGeom prst="rect">
            <a:avLst/>
          </a:prstGeom>
          <a:noFill/>
        </p:spPr>
        <p:txBody>
          <a:bodyPr wrap="square" rtlCol="0">
            <a:spAutoFit/>
          </a:bodyPr>
          <a:lstStyle/>
          <a:p>
            <a:r>
              <a:rPr lang="en-US" dirty="0"/>
              <a:t>2</a:t>
            </a:r>
          </a:p>
        </p:txBody>
      </p:sp>
      <p:sp>
        <p:nvSpPr>
          <p:cNvPr id="20" name="TextBox 19"/>
          <p:cNvSpPr txBox="1"/>
          <p:nvPr/>
        </p:nvSpPr>
        <p:spPr>
          <a:xfrm>
            <a:off x="533400" y="6238922"/>
            <a:ext cx="1143000" cy="381000"/>
          </a:xfrm>
          <a:prstGeom prst="rect">
            <a:avLst/>
          </a:prstGeom>
          <a:noFill/>
        </p:spPr>
        <p:txBody>
          <a:bodyPr wrap="square" rtlCol="0">
            <a:spAutoFit/>
          </a:bodyPr>
          <a:lstStyle/>
          <a:p>
            <a:r>
              <a:rPr lang="en-US" dirty="0"/>
              <a:t>3</a:t>
            </a:r>
          </a:p>
        </p:txBody>
      </p:sp>
      <p:sp>
        <p:nvSpPr>
          <p:cNvPr id="21" name="TextBox 20"/>
          <p:cNvSpPr txBox="1"/>
          <p:nvPr/>
        </p:nvSpPr>
        <p:spPr>
          <a:xfrm>
            <a:off x="5051303" y="6238922"/>
            <a:ext cx="1143000" cy="381000"/>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38807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0799"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1371600" y="255230"/>
            <a:ext cx="64770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sp>
        <p:nvSpPr>
          <p:cNvPr id="3" name="TextBox 2"/>
          <p:cNvSpPr txBox="1"/>
          <p:nvPr/>
        </p:nvSpPr>
        <p:spPr>
          <a:xfrm>
            <a:off x="3124200" y="946816"/>
            <a:ext cx="2743200" cy="646331"/>
          </a:xfrm>
          <a:prstGeom prst="rect">
            <a:avLst/>
          </a:prstGeom>
          <a:noFill/>
        </p:spPr>
        <p:txBody>
          <a:bodyPr wrap="square" rtlCol="0">
            <a:spAutoFit/>
          </a:bodyPr>
          <a:lstStyle/>
          <a:p>
            <a:pPr algn="ctr"/>
            <a:r>
              <a:rPr lang="en-US" sz="3600" b="1" dirty="0" smtClean="0">
                <a:effectLst>
                  <a:glow rad="101600">
                    <a:schemeClr val="accent2">
                      <a:satMod val="175000"/>
                      <a:alpha val="40000"/>
                    </a:schemeClr>
                  </a:glow>
                </a:effectLst>
                <a:latin typeface="Times New Roman" pitchFamily="18" charset="0"/>
                <a:cs typeface="Times New Roman" pitchFamily="18" charset="0"/>
              </a:rPr>
              <a:t>KẾT QUẢ</a:t>
            </a:r>
            <a:endParaRPr lang="en-US" sz="3600" dirty="0">
              <a:effectLst>
                <a:glow rad="101600">
                  <a:schemeClr val="accent2">
                    <a:satMod val="175000"/>
                    <a:alpha val="40000"/>
                  </a:schemeClr>
                </a:glow>
              </a:effectLst>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67626621"/>
              </p:ext>
            </p:extLst>
          </p:nvPr>
        </p:nvGraphicFramePr>
        <p:xfrm>
          <a:off x="457200" y="2173066"/>
          <a:ext cx="8153400" cy="308473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423653325"/>
                    </a:ext>
                  </a:extLst>
                </a:gridCol>
                <a:gridCol w="3530600">
                  <a:extLst>
                    <a:ext uri="{9D8B030D-6E8A-4147-A177-3AD203B41FA5}">
                      <a16:colId xmlns:a16="http://schemas.microsoft.com/office/drawing/2014/main" val="3543876550"/>
                    </a:ext>
                  </a:extLst>
                </a:gridCol>
                <a:gridCol w="2717800">
                  <a:extLst>
                    <a:ext uri="{9D8B030D-6E8A-4147-A177-3AD203B41FA5}">
                      <a16:colId xmlns:a16="http://schemas.microsoft.com/office/drawing/2014/main" val="8173653"/>
                    </a:ext>
                  </a:extLst>
                </a:gridCol>
              </a:tblGrid>
              <a:tr h="616947">
                <a:tc>
                  <a:txBody>
                    <a:bodyPr/>
                    <a:lstStyle/>
                    <a:p>
                      <a:pPr algn="ctr"/>
                      <a:r>
                        <a:rPr lang="en-US" sz="2000" dirty="0" smtClean="0">
                          <a:latin typeface="Times New Roman" panose="02020603050405020304" pitchFamily="18" charset="0"/>
                          <a:cs typeface="Times New Roman" panose="02020603050405020304" pitchFamily="18" charset="0"/>
                        </a:rPr>
                        <a:t>BỨC</a:t>
                      </a:r>
                      <a:r>
                        <a:rPr lang="en-US" sz="2000" baseline="0" dirty="0" smtClean="0">
                          <a:latin typeface="Times New Roman" panose="02020603050405020304" pitchFamily="18" charset="0"/>
                          <a:cs typeface="Times New Roman" panose="02020603050405020304" pitchFamily="18" charset="0"/>
                        </a:rPr>
                        <a:t> TRANH</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TÊN</a:t>
                      </a:r>
                      <a:r>
                        <a:rPr lang="en-US" sz="2000" baseline="0" dirty="0" smtClean="0">
                          <a:latin typeface="Times New Roman" panose="02020603050405020304" pitchFamily="18" charset="0"/>
                          <a:cs typeface="Times New Roman" panose="02020603050405020304" pitchFamily="18" charset="0"/>
                        </a:rPr>
                        <a:t> TRUYỆN</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TÊN</a:t>
                      </a:r>
                      <a:r>
                        <a:rPr lang="en-US" sz="2000" baseline="0" dirty="0" smtClean="0">
                          <a:latin typeface="Times New Roman" panose="02020603050405020304" pitchFamily="18" charset="0"/>
                          <a:cs typeface="Times New Roman" panose="02020603050405020304" pitchFamily="18" charset="0"/>
                        </a:rPr>
                        <a:t> NHÂN VẬT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973560"/>
                  </a:ext>
                </a:extLst>
              </a:tr>
              <a:tr h="616947">
                <a:tc>
                  <a:txBody>
                    <a:bodyPr/>
                    <a:lstStyle/>
                    <a:p>
                      <a:pPr algn="ctr"/>
                      <a:r>
                        <a:rPr lang="en-US" dirty="0" smtClean="0"/>
                        <a:t>1</a:t>
                      </a:r>
                      <a:endParaRPr lang="en-US" dirty="0"/>
                    </a:p>
                  </a:txBody>
                  <a:tcPr/>
                </a:tc>
                <a:tc>
                  <a:txBody>
                    <a:bodyPr/>
                    <a:lstStyle/>
                    <a:p>
                      <a:r>
                        <a:rPr lang="en-US" dirty="0" err="1" smtClean="0"/>
                        <a:t>Truyện</a:t>
                      </a:r>
                      <a:r>
                        <a:rPr lang="en-US" baseline="0" dirty="0" smtClean="0"/>
                        <a:t> THÁNH GIÓNG</a:t>
                      </a:r>
                      <a:endParaRPr lang="en-US" dirty="0"/>
                    </a:p>
                  </a:txBody>
                  <a:tcPr/>
                </a:tc>
                <a:tc>
                  <a:txBody>
                    <a:bodyPr/>
                    <a:lstStyle/>
                    <a:p>
                      <a:r>
                        <a:rPr lang="en-US" dirty="0" smtClean="0"/>
                        <a:t>THÁNH</a:t>
                      </a:r>
                      <a:r>
                        <a:rPr lang="en-US" baseline="0" dirty="0" smtClean="0"/>
                        <a:t> GIÓNG</a:t>
                      </a:r>
                      <a:endParaRPr lang="en-US" dirty="0"/>
                    </a:p>
                  </a:txBody>
                  <a:tcPr/>
                </a:tc>
                <a:extLst>
                  <a:ext uri="{0D108BD9-81ED-4DB2-BD59-A6C34878D82A}">
                    <a16:rowId xmlns:a16="http://schemas.microsoft.com/office/drawing/2014/main" val="2453102085"/>
                  </a:ext>
                </a:extLst>
              </a:tr>
              <a:tr h="616947">
                <a:tc>
                  <a:txBody>
                    <a:bodyPr/>
                    <a:lstStyle/>
                    <a:p>
                      <a:pPr algn="ctr"/>
                      <a:r>
                        <a:rPr lang="en-US" dirty="0" smtClean="0"/>
                        <a:t>2</a:t>
                      </a:r>
                      <a:endParaRPr lang="en-US" dirty="0"/>
                    </a:p>
                  </a:txBody>
                  <a:tcPr/>
                </a:tc>
                <a:tc>
                  <a:txBody>
                    <a:bodyPr/>
                    <a:lstStyle/>
                    <a:p>
                      <a:r>
                        <a:rPr lang="en-US" dirty="0" err="1" smtClean="0"/>
                        <a:t>Truyện</a:t>
                      </a:r>
                      <a:r>
                        <a:rPr lang="en-US" baseline="0" dirty="0" smtClean="0"/>
                        <a:t> BÁNH CHƯNG BÁNH GIẦY</a:t>
                      </a:r>
                      <a:endParaRPr lang="en-US" dirty="0"/>
                    </a:p>
                  </a:txBody>
                  <a:tcPr/>
                </a:tc>
                <a:tc>
                  <a:txBody>
                    <a:bodyPr/>
                    <a:lstStyle/>
                    <a:p>
                      <a:r>
                        <a:rPr lang="en-US" dirty="0" smtClean="0"/>
                        <a:t>LANG LIÊU</a:t>
                      </a:r>
                      <a:endParaRPr lang="en-US" dirty="0"/>
                    </a:p>
                  </a:txBody>
                  <a:tcPr/>
                </a:tc>
                <a:extLst>
                  <a:ext uri="{0D108BD9-81ED-4DB2-BD59-A6C34878D82A}">
                    <a16:rowId xmlns:a16="http://schemas.microsoft.com/office/drawing/2014/main" val="1491756760"/>
                  </a:ext>
                </a:extLst>
              </a:tr>
              <a:tr h="616947">
                <a:tc>
                  <a:txBody>
                    <a:bodyPr/>
                    <a:lstStyle/>
                    <a:p>
                      <a:pPr algn="ctr"/>
                      <a:r>
                        <a:rPr lang="en-US" dirty="0" smtClean="0"/>
                        <a:t>3</a:t>
                      </a:r>
                      <a:endParaRPr lang="en-US" dirty="0"/>
                    </a:p>
                  </a:txBody>
                  <a:tcPr/>
                </a:tc>
                <a:tc>
                  <a:txBody>
                    <a:bodyPr/>
                    <a:lstStyle/>
                    <a:p>
                      <a:r>
                        <a:rPr lang="en-US" dirty="0" err="1" smtClean="0"/>
                        <a:t>Truyện</a:t>
                      </a:r>
                      <a:r>
                        <a:rPr lang="en-US" baseline="0" dirty="0" smtClean="0"/>
                        <a:t> CON RỒNG CHÁU TIÊN</a:t>
                      </a:r>
                      <a:endParaRPr lang="en-US" dirty="0"/>
                    </a:p>
                  </a:txBody>
                  <a:tcPr/>
                </a:tc>
                <a:tc>
                  <a:txBody>
                    <a:bodyPr/>
                    <a:lstStyle/>
                    <a:p>
                      <a:r>
                        <a:rPr lang="en-US" dirty="0" smtClean="0"/>
                        <a:t>LẠC</a:t>
                      </a:r>
                      <a:r>
                        <a:rPr lang="en-US" baseline="0" dirty="0" smtClean="0"/>
                        <a:t> LONG QUÂN </a:t>
                      </a:r>
                      <a:r>
                        <a:rPr lang="en-US" baseline="0" dirty="0" err="1" smtClean="0"/>
                        <a:t>và</a:t>
                      </a:r>
                      <a:r>
                        <a:rPr lang="en-US" baseline="0" dirty="0" smtClean="0"/>
                        <a:t> ÂU CƠ</a:t>
                      </a:r>
                      <a:endParaRPr lang="en-US" dirty="0"/>
                    </a:p>
                  </a:txBody>
                  <a:tcPr/>
                </a:tc>
                <a:extLst>
                  <a:ext uri="{0D108BD9-81ED-4DB2-BD59-A6C34878D82A}">
                    <a16:rowId xmlns:a16="http://schemas.microsoft.com/office/drawing/2014/main" val="2787722812"/>
                  </a:ext>
                </a:extLst>
              </a:tr>
              <a:tr h="616947">
                <a:tc>
                  <a:txBody>
                    <a:bodyPr/>
                    <a:lstStyle/>
                    <a:p>
                      <a:pPr algn="ctr"/>
                      <a:r>
                        <a:rPr lang="en-US" dirty="0" smtClean="0"/>
                        <a:t>4</a:t>
                      </a:r>
                      <a:endParaRPr lang="en-US" dirty="0"/>
                    </a:p>
                  </a:txBody>
                  <a:tcPr/>
                </a:tc>
                <a:tc>
                  <a:txBody>
                    <a:bodyPr/>
                    <a:lstStyle/>
                    <a:p>
                      <a:r>
                        <a:rPr lang="en-US" dirty="0" err="1" smtClean="0"/>
                        <a:t>Truyện</a:t>
                      </a:r>
                      <a:r>
                        <a:rPr lang="en-US" baseline="0" dirty="0" smtClean="0"/>
                        <a:t> SỰ TÍCH HỒ GƯƠM</a:t>
                      </a:r>
                      <a:endParaRPr lang="en-US" dirty="0"/>
                    </a:p>
                  </a:txBody>
                  <a:tcPr/>
                </a:tc>
                <a:tc>
                  <a:txBody>
                    <a:bodyPr/>
                    <a:lstStyle/>
                    <a:p>
                      <a:r>
                        <a:rPr lang="en-US" dirty="0" smtClean="0"/>
                        <a:t>LÊ</a:t>
                      </a:r>
                      <a:r>
                        <a:rPr lang="en-US" baseline="0" dirty="0" smtClean="0"/>
                        <a:t> LỢI </a:t>
                      </a:r>
                      <a:r>
                        <a:rPr lang="en-US" baseline="0" dirty="0" err="1" smtClean="0"/>
                        <a:t>và</a:t>
                      </a:r>
                      <a:r>
                        <a:rPr lang="en-US" baseline="0" dirty="0" smtClean="0"/>
                        <a:t> LÊ THẬN</a:t>
                      </a:r>
                      <a:endParaRPr lang="en-US" dirty="0"/>
                    </a:p>
                  </a:txBody>
                  <a:tcPr/>
                </a:tc>
                <a:extLst>
                  <a:ext uri="{0D108BD9-81ED-4DB2-BD59-A6C34878D82A}">
                    <a16:rowId xmlns:a16="http://schemas.microsoft.com/office/drawing/2014/main" val="2288328424"/>
                  </a:ext>
                </a:extLst>
              </a:tr>
            </a:tbl>
          </a:graphicData>
        </a:graphic>
      </p:graphicFrame>
    </p:spTree>
    <p:extLst>
      <p:ext uri="{BB962C8B-B14F-4D97-AF65-F5344CB8AC3E}">
        <p14:creationId xmlns:p14="http://schemas.microsoft.com/office/powerpoint/2010/main" val="74020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0799"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1371600" y="255230"/>
            <a:ext cx="60198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pic>
        <p:nvPicPr>
          <p:cNvPr id="22" name="Picture 21" descr="C:\Users\Admin\Desktop\THÁNH GIÓNG.jpg"/>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408480"/>
            <a:ext cx="3581400" cy="4763719"/>
          </a:xfrm>
          <a:prstGeom prst="rect">
            <a:avLst/>
          </a:prstGeom>
          <a:noFill/>
          <a:ln>
            <a:noFill/>
          </a:ln>
        </p:spPr>
      </p:pic>
      <p:sp>
        <p:nvSpPr>
          <p:cNvPr id="9" name="Explosion 1 8"/>
          <p:cNvSpPr/>
          <p:nvPr/>
        </p:nvSpPr>
        <p:spPr>
          <a:xfrm>
            <a:off x="1066800" y="685801"/>
            <a:ext cx="4191000" cy="27151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Thế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truyện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Truyền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thuyết</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1" name="Explosion 1 10"/>
          <p:cNvSpPr/>
          <p:nvPr/>
        </p:nvSpPr>
        <p:spPr>
          <a:xfrm>
            <a:off x="609600" y="3048000"/>
            <a:ext cx="3962400" cy="2362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Đặc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truyện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t>
            </a:r>
            <a:r>
              <a:rPr lang="en-US" sz="2400" b="1" dirty="0" err="1" smtClean="0">
                <a:latin typeface="Times New Roman" panose="02020603050405020304" pitchFamily="18" charset="0"/>
                <a:cs typeface="Times New Roman" panose="02020603050405020304" pitchFamily="18" charset="0"/>
              </a:rPr>
              <a:t>ruyền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thuyết</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2" name="Explosion 1 11"/>
          <p:cNvSpPr/>
          <p:nvPr/>
        </p:nvSpPr>
        <p:spPr>
          <a:xfrm>
            <a:off x="609600" y="5334000"/>
            <a:ext cx="1828800" cy="114300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10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Desktop\1200px-Phu_Dong_Thien_Vuong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8817"/>
            <a:ext cx="9220200" cy="7571581"/>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0554"/>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914400" y="845194"/>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4000" b="1" dirty="0" smtClean="0">
                <a:solidFill>
                  <a:srgbClr val="0070C0"/>
                </a:solidFill>
                <a:latin typeface="Times New Roman" panose="02020603050405020304" pitchFamily="18" charset="0"/>
                <a:ea typeface="Cambria Math" pitchFamily="18" charset="0"/>
                <a:cs typeface="Times New Roman" panose="02020603050405020304" pitchFamily="18" charset="0"/>
              </a:rPr>
              <a:t>VĂN BẢN 1: THÁNH GIÓNG</a:t>
            </a:r>
            <a:endParaRPr lang="en-US" sz="4000" b="1" dirty="0">
              <a:solidFill>
                <a:srgbClr val="0070C0"/>
              </a:solidFill>
              <a:latin typeface="Times New Roman" panose="02020603050405020304" pitchFamily="18" charset="0"/>
              <a:ea typeface="Cambria Math" pitchFamily="18" charset="0"/>
              <a:cs typeface="Times New Roman" panose="02020603050405020304" pitchFamily="18" charset="0"/>
            </a:endParaRPr>
          </a:p>
        </p:txBody>
      </p:sp>
      <p:sp>
        <p:nvSpPr>
          <p:cNvPr id="4" name="TextBox 3"/>
          <p:cNvSpPr txBox="1"/>
          <p:nvPr/>
        </p:nvSpPr>
        <p:spPr>
          <a:xfrm>
            <a:off x="152400" y="2893762"/>
            <a:ext cx="3657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ct val="0"/>
              </a:spcBef>
              <a:buFontTx/>
              <a:buNone/>
              <a:defRPr/>
            </a:pPr>
            <a:r>
              <a:rPr lang="en-US" altLang="x-none" sz="2400" b="1" dirty="0">
                <a:ln>
                  <a:solidFill>
                    <a:srgbClr val="7030A0"/>
                  </a:solidFill>
                </a:ln>
                <a:latin typeface="Times New Roman" panose="02020603050405020304" pitchFamily="18" charset="0"/>
                <a:cs typeface="Times New Roman" panose="02020603050405020304" pitchFamily="18" charset="0"/>
              </a:rPr>
              <a:t>A</a:t>
            </a:r>
            <a:r>
              <a:rPr lang="en-US" altLang="x-none" sz="2400" b="1" dirty="0" smtClean="0">
                <a:ln>
                  <a:solidFill>
                    <a:srgbClr val="7030A0"/>
                  </a:solidFill>
                </a:ln>
                <a:latin typeface="Times New Roman" panose="02020603050405020304" pitchFamily="18" charset="0"/>
                <a:cs typeface="Times New Roman" panose="02020603050405020304" pitchFamily="18" charset="0"/>
              </a:rPr>
              <a:t>.</a:t>
            </a:r>
            <a:r>
              <a:rPr lang="x-none" altLang="x-none" sz="2400" b="1" dirty="0" smtClean="0">
                <a:ln>
                  <a:solidFill>
                    <a:srgbClr val="7030A0"/>
                  </a:solidFill>
                </a:ln>
                <a:latin typeface="Times New Roman" panose="02020603050405020304" pitchFamily="18" charset="0"/>
                <a:cs typeface="Times New Roman" panose="02020603050405020304" pitchFamily="18" charset="0"/>
              </a:rPr>
              <a:t> T</a:t>
            </a:r>
            <a:r>
              <a:rPr lang="en-US" altLang="x-none" sz="2400" b="1" dirty="0" err="1" smtClean="0">
                <a:ln>
                  <a:solidFill>
                    <a:srgbClr val="7030A0"/>
                  </a:solidFill>
                </a:ln>
                <a:latin typeface="Times New Roman" panose="02020603050405020304" pitchFamily="18" charset="0"/>
                <a:cs typeface="Times New Roman" panose="02020603050405020304" pitchFamily="18" charset="0"/>
              </a:rPr>
              <a:t>ruyện</a:t>
            </a:r>
            <a:r>
              <a:rPr lang="en-US" altLang="x-none" sz="2400" b="1" dirty="0" smtClean="0">
                <a:ln>
                  <a:solidFill>
                    <a:srgbClr val="7030A0"/>
                  </a:solidFill>
                </a:ln>
                <a:latin typeface="Times New Roman" panose="02020603050405020304" pitchFamily="18" charset="0"/>
                <a:cs typeface="Times New Roman" panose="02020603050405020304" pitchFamily="18" charset="0"/>
              </a:rPr>
              <a:t> </a:t>
            </a:r>
            <a:r>
              <a:rPr lang="en-US" altLang="x-none" sz="2400" b="1" dirty="0" err="1">
                <a:ln>
                  <a:solidFill>
                    <a:srgbClr val="7030A0"/>
                  </a:solidFill>
                </a:ln>
                <a:latin typeface="Times New Roman" panose="02020603050405020304" pitchFamily="18" charset="0"/>
                <a:cs typeface="Times New Roman" panose="02020603050405020304" pitchFamily="18" charset="0"/>
              </a:rPr>
              <a:t>T</a:t>
            </a:r>
            <a:r>
              <a:rPr lang="en-US" altLang="x-none" sz="2400" b="1" dirty="0" err="1" smtClean="0">
                <a:ln>
                  <a:solidFill>
                    <a:srgbClr val="7030A0"/>
                  </a:solidFill>
                </a:ln>
                <a:latin typeface="Times New Roman" panose="02020603050405020304" pitchFamily="18" charset="0"/>
                <a:cs typeface="Times New Roman" panose="02020603050405020304" pitchFamily="18" charset="0"/>
              </a:rPr>
              <a:t>ruyền</a:t>
            </a:r>
            <a:r>
              <a:rPr lang="en-US" altLang="x-none" sz="2400" b="1" dirty="0" smtClean="0">
                <a:ln>
                  <a:solidFill>
                    <a:srgbClr val="7030A0"/>
                  </a:solidFill>
                </a:ln>
                <a:latin typeface="Times New Roman" panose="02020603050405020304" pitchFamily="18" charset="0"/>
                <a:cs typeface="Times New Roman" panose="02020603050405020304" pitchFamily="18" charset="0"/>
              </a:rPr>
              <a:t> </a:t>
            </a:r>
            <a:r>
              <a:rPr lang="en-US" altLang="x-none" sz="2400" b="1" dirty="0" err="1">
                <a:ln>
                  <a:solidFill>
                    <a:srgbClr val="7030A0"/>
                  </a:solidFill>
                </a:ln>
                <a:latin typeface="Times New Roman" panose="02020603050405020304" pitchFamily="18" charset="0"/>
                <a:cs typeface="Times New Roman" panose="02020603050405020304" pitchFamily="18" charset="0"/>
              </a:rPr>
              <a:t>thuyết</a:t>
            </a:r>
            <a:endParaRPr lang="x-none" altLang="x-none" sz="2400" b="1" dirty="0">
              <a:ln>
                <a:solidFill>
                  <a:srgbClr val="7030A0"/>
                </a:solidFill>
              </a:ln>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90500" y="3565790"/>
            <a:ext cx="8763000" cy="304083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pPr>
            <a:r>
              <a:rPr lang="en-US" sz="2200" b="1" dirty="0" smtClean="0">
                <a:solidFill>
                  <a:srgbClr val="7030A0"/>
                </a:solidFill>
                <a:latin typeface="Times New Roman" pitchFamily="18" charset="0"/>
                <a:cs typeface="Times New Roman" pitchFamily="18" charset="0"/>
              </a:rPr>
              <a:t>1. </a:t>
            </a:r>
            <a:r>
              <a:rPr lang="en-US" sz="2200" b="1" dirty="0" err="1" smtClean="0">
                <a:solidFill>
                  <a:srgbClr val="7030A0"/>
                </a:solidFill>
                <a:latin typeface="Times New Roman" pitchFamily="18" charset="0"/>
                <a:cs typeface="Times New Roman" pitchFamily="18" charset="0"/>
              </a:rPr>
              <a:t>Khái</a:t>
            </a:r>
            <a:r>
              <a:rPr lang="en-US" sz="2200" b="1" dirty="0" smtClean="0">
                <a:solidFill>
                  <a:srgbClr val="7030A0"/>
                </a:solidFill>
                <a:latin typeface="Times New Roman" pitchFamily="18" charset="0"/>
                <a:cs typeface="Times New Roman" pitchFamily="18" charset="0"/>
              </a:rPr>
              <a:t> </a:t>
            </a:r>
            <a:r>
              <a:rPr lang="en-US" sz="2200" b="1" dirty="0" err="1" smtClean="0">
                <a:solidFill>
                  <a:srgbClr val="7030A0"/>
                </a:solidFill>
                <a:latin typeface="Times New Roman" pitchFamily="18" charset="0"/>
                <a:cs typeface="Times New Roman" pitchFamily="18" charset="0"/>
              </a:rPr>
              <a:t>niệm</a:t>
            </a:r>
            <a:r>
              <a:rPr lang="en-US" sz="2200" b="1" dirty="0" smtClean="0">
                <a:solidFill>
                  <a:srgbClr val="7030A0"/>
                </a:solidFill>
                <a:latin typeface="Times New Roman" pitchFamily="18" charset="0"/>
                <a:cs typeface="Times New Roman" pitchFamily="18" charset="0"/>
              </a:rPr>
              <a:t>:</a:t>
            </a:r>
          </a:p>
          <a:p>
            <a:pPr algn="just">
              <a:spcBef>
                <a:spcPct val="20000"/>
              </a:spcBef>
            </a:pP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Truyền </a:t>
            </a:r>
            <a:r>
              <a:rPr lang="vi-VN" sz="2200" b="1" dirty="0">
                <a:latin typeface="Times New Roman" pitchFamily="18" charset="0"/>
                <a:cs typeface="Times New Roman" pitchFamily="18" charset="0"/>
              </a:rPr>
              <a:t>thuyết</a:t>
            </a:r>
            <a:r>
              <a:rPr lang="vi-VN" sz="2200" dirty="0">
                <a:latin typeface="Times New Roman" pitchFamily="18" charset="0"/>
                <a:cs typeface="Times New Roman" pitchFamily="18" charset="0"/>
              </a:rPr>
              <a:t> là những truyện kể truyền miệng kể lại truyện tích các nhân vật lịch sử hoặc giải thích  nguồn gốc các phong vật địa phương theo quan điểm của nhân dân, biện pháp nghệ thuật phổ biến của nó là khoa trương, phóng đại, đồng thời nó cũng sử dụng yếu tố hư ảo, thần kỳ như cổ tích và thần thoại.</a:t>
            </a:r>
            <a:endParaRPr lang="en-US" sz="2200" dirty="0">
              <a:latin typeface="Times New Roman" pitchFamily="18" charset="0"/>
              <a:cs typeface="Times New Roman" pitchFamily="18" charset="0"/>
            </a:endParaRPr>
          </a:p>
          <a:p>
            <a:pPr algn="just">
              <a:spcBef>
                <a:spcPct val="20000"/>
              </a:spcBef>
            </a:pPr>
            <a:endParaRPr lang="en-US" sz="2200" dirty="0">
              <a:latin typeface="Times New Roman" pitchFamily="18" charset="0"/>
              <a:cs typeface="Times New Roman" pitchFamily="18" charset="0"/>
            </a:endParaRPr>
          </a:p>
          <a:p>
            <a:pPr algn="just">
              <a:spcBef>
                <a:spcPct val="20000"/>
              </a:spcBef>
            </a:pPr>
            <a:endParaRPr lang="en-US" sz="2400" dirty="0">
              <a:latin typeface="Times New Roman" pitchFamily="18" charset="0"/>
              <a:cs typeface="Times New Roman" pitchFamily="18" charset="0"/>
            </a:endParaRPr>
          </a:p>
        </p:txBody>
      </p:sp>
      <p:sp>
        <p:nvSpPr>
          <p:cNvPr id="2" name="Rectangle 1"/>
          <p:cNvSpPr/>
          <p:nvPr/>
        </p:nvSpPr>
        <p:spPr>
          <a:xfrm>
            <a:off x="152400" y="1981200"/>
            <a:ext cx="3124200" cy="702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Times New Roman" panose="02020603050405020304" pitchFamily="18" charset="0"/>
                <a:cs typeface="Times New Roman" panose="02020603050405020304" pitchFamily="18" charset="0"/>
              </a:rPr>
              <a:t>I. </a:t>
            </a:r>
            <a:r>
              <a:rPr lang="en-US" b="1" dirty="0" smtClean="0">
                <a:latin typeface="Times New Roman" panose="02020603050405020304" pitchFamily="18" charset="0"/>
                <a:cs typeface="Times New Roman" panose="02020603050405020304" pitchFamily="18" charset="0"/>
              </a:rPr>
              <a:t>ĐỌC -</a:t>
            </a:r>
            <a:r>
              <a:rPr lang="en-US" b="1" dirty="0" smtClean="0">
                <a:latin typeface="Times New Roman" panose="02020603050405020304" pitchFamily="18" charset="0"/>
                <a:cs typeface="Times New Roman" panose="02020603050405020304" pitchFamily="18" charset="0"/>
              </a:rPr>
              <a:t>TÌM HIỂU CHUNG: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7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strips(downLeft)">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Effect transition="in" filter="strips(downLeft)">
                                      <p:cBhvr>
                                        <p:cTn id="29"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Desktop\1200px-Phu_Dong_Thien_Vuong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4" y="-713582"/>
            <a:ext cx="9220200" cy="7571581"/>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53" y="592429"/>
            <a:ext cx="7315200" cy="175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447800" y="1383932"/>
            <a:ext cx="640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sz="3200" b="1" dirty="0" smtClean="0">
                <a:solidFill>
                  <a:srgbClr val="0070C0"/>
                </a:solidFill>
                <a:latin typeface="Times New Roman" panose="02020603050405020304" pitchFamily="18" charset="0"/>
                <a:ea typeface="Cambria Math" pitchFamily="18" charset="0"/>
                <a:cs typeface="Times New Roman" panose="02020603050405020304" pitchFamily="18" charset="0"/>
              </a:rPr>
              <a:t>VĂN BẢN 1: THÁNH GIÓNG</a:t>
            </a:r>
            <a:endParaRPr lang="en-US" sz="3200" b="1" dirty="0">
              <a:solidFill>
                <a:srgbClr val="0070C0"/>
              </a:solidFill>
              <a:latin typeface="Times New Roman" panose="02020603050405020304" pitchFamily="18" charset="0"/>
              <a:ea typeface="Cambria Math" pitchFamily="18" charset="0"/>
              <a:cs typeface="Times New Roman" panose="02020603050405020304" pitchFamily="18" charset="0"/>
            </a:endParaRPr>
          </a:p>
        </p:txBody>
      </p:sp>
      <p:sp>
        <p:nvSpPr>
          <p:cNvPr id="4" name="TextBox 3"/>
          <p:cNvSpPr txBox="1"/>
          <p:nvPr/>
        </p:nvSpPr>
        <p:spPr>
          <a:xfrm>
            <a:off x="152400" y="3429000"/>
            <a:ext cx="3657600" cy="43088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ct val="0"/>
              </a:spcBef>
              <a:buFontTx/>
              <a:buNone/>
              <a:defRPr/>
            </a:pPr>
            <a:r>
              <a:rPr lang="en-US" altLang="x-none" sz="2200" b="1" dirty="0" smtClean="0">
                <a:ln>
                  <a:solidFill>
                    <a:srgbClr val="7030A0"/>
                  </a:solidFill>
                </a:ln>
                <a:solidFill>
                  <a:srgbClr val="7030A0"/>
                </a:solidFill>
                <a:latin typeface="Times New Roman" panose="02020603050405020304" pitchFamily="18" charset="0"/>
                <a:cs typeface="Times New Roman" panose="02020603050405020304" pitchFamily="18" charset="0"/>
              </a:rPr>
              <a:t>2. </a:t>
            </a:r>
            <a:r>
              <a:rPr lang="en-US" altLang="x-none" sz="2200" b="1" dirty="0" err="1">
                <a:ln>
                  <a:solidFill>
                    <a:srgbClr val="7030A0"/>
                  </a:solidFill>
                </a:ln>
                <a:solidFill>
                  <a:srgbClr val="7030A0"/>
                </a:solidFill>
                <a:latin typeface="Times New Roman" panose="02020603050405020304" pitchFamily="18" charset="0"/>
                <a:cs typeface="Times New Roman" panose="02020603050405020304" pitchFamily="18" charset="0"/>
              </a:rPr>
              <a:t>Cốt</a:t>
            </a:r>
            <a:r>
              <a:rPr lang="en-US" altLang="x-none" sz="2200" b="1" dirty="0">
                <a:ln>
                  <a:solidFill>
                    <a:srgbClr val="7030A0"/>
                  </a:solidFill>
                </a:ln>
                <a:solidFill>
                  <a:srgbClr val="7030A0"/>
                </a:solidFill>
                <a:latin typeface="Times New Roman" panose="02020603050405020304" pitchFamily="18" charset="0"/>
                <a:cs typeface="Times New Roman" panose="02020603050405020304" pitchFamily="18" charset="0"/>
              </a:rPr>
              <a:t> </a:t>
            </a:r>
            <a:r>
              <a:rPr lang="en-US" altLang="x-none" sz="2200" b="1" dirty="0" err="1">
                <a:ln>
                  <a:solidFill>
                    <a:srgbClr val="7030A0"/>
                  </a:solidFill>
                </a:ln>
                <a:solidFill>
                  <a:srgbClr val="7030A0"/>
                </a:solidFill>
                <a:latin typeface="Times New Roman" panose="02020603050405020304" pitchFamily="18" charset="0"/>
                <a:cs typeface="Times New Roman" panose="02020603050405020304" pitchFamily="18" charset="0"/>
              </a:rPr>
              <a:t>truyện</a:t>
            </a:r>
            <a:r>
              <a:rPr lang="en-US" altLang="x-none" sz="2200" b="1" dirty="0">
                <a:ln>
                  <a:solidFill>
                    <a:srgbClr val="7030A0"/>
                  </a:solidFill>
                </a:ln>
                <a:solidFill>
                  <a:srgbClr val="7030A0"/>
                </a:solidFill>
                <a:latin typeface="Times New Roman" panose="02020603050405020304" pitchFamily="18" charset="0"/>
                <a:cs typeface="Times New Roman" panose="02020603050405020304" pitchFamily="18" charset="0"/>
              </a:rPr>
              <a:t> </a:t>
            </a:r>
            <a:r>
              <a:rPr lang="en-US" altLang="x-none" sz="2200" b="1" dirty="0" err="1">
                <a:ln>
                  <a:solidFill>
                    <a:srgbClr val="7030A0"/>
                  </a:solidFill>
                </a:ln>
                <a:solidFill>
                  <a:srgbClr val="7030A0"/>
                </a:solidFill>
                <a:latin typeface="Times New Roman" panose="02020603050405020304" pitchFamily="18" charset="0"/>
                <a:cs typeface="Times New Roman" panose="02020603050405020304" pitchFamily="18" charset="0"/>
              </a:rPr>
              <a:t>va</a:t>
            </a:r>
            <a:r>
              <a:rPr lang="en-US" altLang="x-none" sz="2200" b="1" dirty="0">
                <a:ln>
                  <a:solidFill>
                    <a:srgbClr val="7030A0"/>
                  </a:solidFill>
                </a:ln>
                <a:solidFill>
                  <a:srgbClr val="7030A0"/>
                </a:solidFill>
                <a:latin typeface="Times New Roman" panose="02020603050405020304" pitchFamily="18" charset="0"/>
                <a:cs typeface="Times New Roman" panose="02020603050405020304" pitchFamily="18" charset="0"/>
              </a:rPr>
              <a:t>̀ </a:t>
            </a:r>
            <a:r>
              <a:rPr lang="en-US" altLang="x-none" sz="2200" b="1" dirty="0" err="1">
                <a:ln>
                  <a:solidFill>
                    <a:srgbClr val="7030A0"/>
                  </a:solidFill>
                </a:ln>
                <a:solidFill>
                  <a:srgbClr val="7030A0"/>
                </a:solidFill>
                <a:latin typeface="Times New Roman" panose="02020603050405020304" pitchFamily="18" charset="0"/>
                <a:cs typeface="Times New Roman" panose="02020603050405020304" pitchFamily="18" charset="0"/>
              </a:rPr>
              <a:t>nhân</a:t>
            </a:r>
            <a:r>
              <a:rPr lang="en-US" altLang="x-none" sz="2200" b="1" dirty="0">
                <a:ln>
                  <a:solidFill>
                    <a:srgbClr val="7030A0"/>
                  </a:solidFill>
                </a:ln>
                <a:solidFill>
                  <a:srgbClr val="7030A0"/>
                </a:solidFill>
                <a:latin typeface="Times New Roman" panose="02020603050405020304" pitchFamily="18" charset="0"/>
                <a:cs typeface="Times New Roman" panose="02020603050405020304" pitchFamily="18" charset="0"/>
              </a:rPr>
              <a:t> </a:t>
            </a:r>
            <a:r>
              <a:rPr lang="en-US" altLang="x-none" sz="2200" b="1" dirty="0" err="1">
                <a:ln>
                  <a:solidFill>
                    <a:srgbClr val="7030A0"/>
                  </a:solidFill>
                </a:ln>
                <a:solidFill>
                  <a:srgbClr val="7030A0"/>
                </a:solidFill>
                <a:latin typeface="Times New Roman" panose="02020603050405020304" pitchFamily="18" charset="0"/>
                <a:cs typeface="Times New Roman" panose="02020603050405020304" pitchFamily="18" charset="0"/>
              </a:rPr>
              <a:t>vật</a:t>
            </a:r>
            <a:endParaRPr lang="x-none" altLang="x-none" sz="2200" b="1" dirty="0">
              <a:ln>
                <a:solidFill>
                  <a:srgbClr val="7030A0"/>
                </a:solidFill>
              </a:ln>
              <a:solidFill>
                <a:srgbClr val="7030A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76994" y="4004608"/>
            <a:ext cx="9208294" cy="90486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pPr>
            <a:r>
              <a:rPr lang="en-US" sz="2400" dirty="0">
                <a:latin typeface="+mj-lt"/>
              </a:rPr>
              <a:t>- </a:t>
            </a:r>
            <a:r>
              <a:rPr lang="vi-VN" sz="2400" dirty="0">
                <a:latin typeface="+mj-lt"/>
              </a:rPr>
              <a:t>Cốt truyện và nhân vật truyền thuyết có xu hướng bám sát lịch sử.</a:t>
            </a:r>
            <a:endParaRPr lang="en-US" sz="2400" dirty="0">
              <a:latin typeface="+mj-lt"/>
              <a:cs typeface="Times New Roman" pitchFamily="18" charset="0"/>
            </a:endParaRPr>
          </a:p>
          <a:p>
            <a:pPr algn="just">
              <a:spcBef>
                <a:spcPct val="20000"/>
              </a:spcBef>
            </a:pPr>
            <a:endParaRPr lang="en-US" sz="2400" dirty="0">
              <a:latin typeface="+mj-lt"/>
              <a:cs typeface="Times New Roman" pitchFamily="18" charset="0"/>
            </a:endParaRPr>
          </a:p>
        </p:txBody>
      </p:sp>
      <p:sp>
        <p:nvSpPr>
          <p:cNvPr id="7" name="TextBox 6"/>
          <p:cNvSpPr txBox="1"/>
          <p:nvPr/>
        </p:nvSpPr>
        <p:spPr>
          <a:xfrm>
            <a:off x="152400" y="5177135"/>
            <a:ext cx="3657600" cy="43088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ct val="0"/>
              </a:spcBef>
              <a:buFontTx/>
              <a:buNone/>
              <a:defRPr/>
            </a:pPr>
            <a:r>
              <a:rPr lang="en-US" altLang="x-none" sz="2200" b="1" dirty="0" smtClean="0">
                <a:ln>
                  <a:solidFill>
                    <a:srgbClr val="7030A0"/>
                  </a:solidFill>
                </a:ln>
                <a:solidFill>
                  <a:srgbClr val="7030A0"/>
                </a:solidFill>
                <a:latin typeface="Times New Roman" panose="02020603050405020304" pitchFamily="18" charset="0"/>
                <a:cs typeface="Times New Roman" panose="02020603050405020304" pitchFamily="18" charset="0"/>
              </a:rPr>
              <a:t>3. </a:t>
            </a:r>
            <a:r>
              <a:rPr lang="en-US" altLang="x-none" sz="2200" b="1" dirty="0" err="1">
                <a:ln>
                  <a:solidFill>
                    <a:srgbClr val="7030A0"/>
                  </a:solidFill>
                </a:ln>
                <a:solidFill>
                  <a:srgbClr val="7030A0"/>
                </a:solidFill>
                <a:latin typeface="Times New Roman" panose="02020603050405020304" pitchFamily="18" charset="0"/>
                <a:cs typeface="Times New Roman" panose="02020603050405020304" pitchFamily="18" charset="0"/>
              </a:rPr>
              <a:t>Nội</a:t>
            </a:r>
            <a:r>
              <a:rPr lang="en-US" altLang="x-none" sz="2200" b="1" dirty="0">
                <a:ln>
                  <a:solidFill>
                    <a:srgbClr val="7030A0"/>
                  </a:solidFill>
                </a:ln>
                <a:solidFill>
                  <a:srgbClr val="7030A0"/>
                </a:solidFill>
                <a:latin typeface="Times New Roman" panose="02020603050405020304" pitchFamily="18" charset="0"/>
                <a:cs typeface="Times New Roman" panose="02020603050405020304" pitchFamily="18" charset="0"/>
              </a:rPr>
              <a:t> dung</a:t>
            </a:r>
            <a:endParaRPr lang="x-none" altLang="x-none" sz="2200" b="1" dirty="0">
              <a:ln>
                <a:solidFill>
                  <a:srgbClr val="7030A0"/>
                </a:solidFill>
              </a:ln>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64294" y="5791200"/>
            <a:ext cx="9208294"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Truyền thuyết hướng về đề tài lịch sử, nhân vật lịch sử.</a:t>
            </a:r>
            <a:endParaRPr lang="en-US" sz="2400" dirty="0">
              <a:latin typeface="Times New Roman" pitchFamily="18" charset="0"/>
              <a:cs typeface="Times New Roman" pitchFamily="18" charset="0"/>
            </a:endParaRPr>
          </a:p>
        </p:txBody>
      </p:sp>
      <p:sp>
        <p:nvSpPr>
          <p:cNvPr id="2" name="Rectangle 1"/>
          <p:cNvSpPr/>
          <p:nvPr/>
        </p:nvSpPr>
        <p:spPr>
          <a:xfrm>
            <a:off x="152400" y="2819400"/>
            <a:ext cx="3657600" cy="433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ĐỌC -TÌM </a:t>
            </a:r>
            <a:r>
              <a:rPr lang="en-US" sz="2000" b="1" dirty="0" smtClean="0">
                <a:latin typeface="Times New Roman" panose="02020603050405020304" pitchFamily="18" charset="0"/>
                <a:cs typeface="Times New Roman" panose="02020603050405020304" pitchFamily="18" charset="0"/>
              </a:rPr>
              <a:t>HIỂU CHUNG</a:t>
            </a:r>
            <a:r>
              <a:rPr lang="en-US" dirty="0" smtClean="0"/>
              <a:t>:</a:t>
            </a:r>
            <a:endParaRPr lang="en-US" dirty="0"/>
          </a:p>
        </p:txBody>
      </p:sp>
    </p:spTree>
    <p:extLst>
      <p:ext uri="{BB962C8B-B14F-4D97-AF65-F5344CB8AC3E}">
        <p14:creationId xmlns:p14="http://schemas.microsoft.com/office/powerpoint/2010/main" val="6088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T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98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227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2720584" y="4503113"/>
                <a:ext cx="24840" cy="24840"/>
              </a:xfrm>
              <a:prstGeom prst="rect">
                <a:avLst/>
              </a:prstGeom>
            </p:spPr>
          </p:pic>
        </mc:Fallback>
      </mc:AlternateContent>
      <p:sp>
        <p:nvSpPr>
          <p:cNvPr id="2" name="TextBox 1"/>
          <p:cNvSpPr txBox="1"/>
          <p:nvPr/>
        </p:nvSpPr>
        <p:spPr>
          <a:xfrm>
            <a:off x="685800" y="255230"/>
            <a:ext cx="78486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VĂN BẢN 1: THÁNH </a:t>
            </a:r>
            <a:r>
              <a:rPr lang="en-US" sz="3200" b="1" dirty="0">
                <a:solidFill>
                  <a:srgbClr val="FF0000"/>
                </a:solidFill>
                <a:latin typeface="Times New Roman" pitchFamily="18" charset="0"/>
                <a:cs typeface="Times New Roman" pitchFamily="18" charset="0"/>
              </a:rPr>
              <a:t>GIÓNG</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685800" y="2684380"/>
            <a:ext cx="7620000" cy="1938992"/>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1. </a:t>
            </a:r>
            <a:r>
              <a:rPr lang="en-US" sz="2400" b="1" dirty="0" err="1" smtClean="0">
                <a:solidFill>
                  <a:srgbClr val="002060"/>
                </a:solidFill>
                <a:latin typeface="Times New Roman" pitchFamily="18" charset="0"/>
                <a:cs typeface="Times New Roman" pitchFamily="18" charset="0"/>
              </a:rPr>
              <a:t>Xuất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xứ</a:t>
            </a:r>
            <a:r>
              <a:rPr lang="en-US" sz="2400" b="1" dirty="0" smtClean="0">
                <a:solidFill>
                  <a:srgbClr val="002060"/>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2</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Đọc</a:t>
            </a:r>
            <a:r>
              <a:rPr lang="en-US" sz="2400" b="1" dirty="0">
                <a:solidFill>
                  <a:srgbClr val="002060"/>
                </a:solidFill>
                <a:latin typeface="Times New Roman" pitchFamily="18" charset="0"/>
                <a:cs typeface="Times New Roman" pitchFamily="18" charset="0"/>
              </a:rPr>
              <a:t>.</a:t>
            </a:r>
            <a:endParaRPr lang="en-US" sz="2400" b="1" dirty="0" smtClean="0">
              <a:solidFill>
                <a:srgbClr val="002060"/>
              </a:solidFill>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3</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Thê</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loại</a:t>
            </a:r>
            <a:r>
              <a:rPr lang="en-US" sz="2400" b="1" dirty="0" smtClean="0">
                <a:solidFill>
                  <a:srgbClr val="00206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thuyết</a:t>
            </a:r>
            <a:r>
              <a:rPr lang="en-US" sz="2400" dirty="0" smtClean="0">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Phương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thức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biểu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đạt</a:t>
            </a:r>
            <a:r>
              <a:rPr lang="en-US" sz="2400" b="1" dirty="0" smtClean="0">
                <a:solidFill>
                  <a:srgbClr val="00206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4</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Bố</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cục</a:t>
            </a:r>
            <a:r>
              <a:rPr lang="en-US" sz="2400" b="1" dirty="0" smtClean="0">
                <a:solidFill>
                  <a:srgbClr val="002060"/>
                </a:solidFill>
                <a:latin typeface="Times New Roman" pitchFamily="18" charset="0"/>
                <a:cs typeface="Times New Roman" pitchFamily="18" charset="0"/>
              </a:rPr>
              <a:t>: </a:t>
            </a: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(SGK)</a:t>
            </a:r>
          </a:p>
          <a:p>
            <a:endParaRPr lang="en-US" sz="2400" dirty="0">
              <a:latin typeface="Times New Roman" pitchFamily="18" charset="0"/>
              <a:cs typeface="Times New Roman" pitchFamily="18" charset="0"/>
            </a:endParaRPr>
          </a:p>
        </p:txBody>
      </p:sp>
      <p:pic>
        <p:nvPicPr>
          <p:cNvPr id="22" name="Picture 21" descr="C:\Users\Admin\Desktop\THÁNH GIÓNG.jpg"/>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648200"/>
            <a:ext cx="6400800" cy="2057400"/>
          </a:xfrm>
          <a:prstGeom prst="rect">
            <a:avLst/>
          </a:prstGeom>
          <a:noFill/>
          <a:ln>
            <a:noFill/>
          </a:ln>
        </p:spPr>
      </p:pic>
      <p:sp>
        <p:nvSpPr>
          <p:cNvPr id="10" name="Rectangle 9"/>
          <p:cNvSpPr/>
          <p:nvPr/>
        </p:nvSpPr>
        <p:spPr>
          <a:xfrm>
            <a:off x="685800" y="972492"/>
            <a:ext cx="3581400" cy="607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Times New Roman" panose="02020603050405020304" pitchFamily="18" charset="0"/>
                <a:cs typeface="Times New Roman" panose="02020603050405020304" pitchFamily="18" charset="0"/>
              </a:rPr>
              <a:t>I</a:t>
            </a:r>
            <a:r>
              <a:rPr lang="en-US" sz="2000" b="1" dirty="0" smtClean="0">
                <a:latin typeface="Times New Roman" panose="02020603050405020304" pitchFamily="18" charset="0"/>
                <a:cs typeface="Times New Roman" panose="02020603050405020304" pitchFamily="18" charset="0"/>
              </a:rPr>
              <a:t>. ĐỌC-TÌM HIỂU CHUNG</a:t>
            </a:r>
            <a:r>
              <a:rPr lang="en-US" dirty="0" smtClean="0"/>
              <a:t>:</a:t>
            </a:r>
            <a:endParaRPr lang="en-US" dirty="0"/>
          </a:p>
        </p:txBody>
      </p:sp>
      <p:sp>
        <p:nvSpPr>
          <p:cNvPr id="7" name="Rectangle 6"/>
          <p:cNvSpPr/>
          <p:nvPr/>
        </p:nvSpPr>
        <p:spPr>
          <a:xfrm>
            <a:off x="685800" y="1828800"/>
            <a:ext cx="6096000" cy="7031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B.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Tìm</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hiểu</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chung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truyện</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Thánh</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4">
                    <a:lumMod val="75000"/>
                  </a:schemeClr>
                </a:solidFill>
                <a:latin typeface="Times New Roman" panose="02020603050405020304" pitchFamily="18" charset="0"/>
                <a:cs typeface="Times New Roman" panose="02020603050405020304" pitchFamily="18" charset="0"/>
              </a:rPr>
              <a:t>Gióng</a:t>
            </a: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21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1446</Words>
  <Application>Microsoft Office PowerPoint</Application>
  <PresentationFormat>On-screen Show (4:3)</PresentationFormat>
  <Paragraphs>210</Paragraphs>
  <Slides>28</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Pre 3420</cp:lastModifiedBy>
  <cp:revision>72</cp:revision>
  <dcterms:created xsi:type="dcterms:W3CDTF">2021-06-13T02:15:06Z</dcterms:created>
  <dcterms:modified xsi:type="dcterms:W3CDTF">2022-09-08T15:54:58Z</dcterms:modified>
</cp:coreProperties>
</file>